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72" r:id="rId9"/>
    <p:sldId id="273" r:id="rId10"/>
    <p:sldId id="274" r:id="rId11"/>
    <p:sldId id="275" r:id="rId12"/>
    <p:sldId id="262" r:id="rId13"/>
    <p:sldId id="264" r:id="rId14"/>
    <p:sldId id="265" r:id="rId15"/>
    <p:sldId id="266" r:id="rId16"/>
    <p:sldId id="269" r:id="rId17"/>
    <p:sldId id="270" r:id="rId18"/>
    <p:sldId id="271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9"/>
  </p:normalViewPr>
  <p:slideViewPr>
    <p:cSldViewPr snapToGrid="0">
      <p:cViewPr varScale="1">
        <p:scale>
          <a:sx n="104" d="100"/>
          <a:sy n="104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wel Birecki" userId="ff2a06fa-e563-452a-9509-c7698e0f1511" providerId="ADAL" clId="{FD9A689A-EEDF-BB4B-82DB-ECD8FD9004FD}"/>
    <pc:docChg chg="modSld">
      <pc:chgData name="Pawel Birecki" userId="ff2a06fa-e563-452a-9509-c7698e0f1511" providerId="ADAL" clId="{FD9A689A-EEDF-BB4B-82DB-ECD8FD9004FD}" dt="2024-06-08T14:37:05.388" v="0" actId="1076"/>
      <pc:docMkLst>
        <pc:docMk/>
      </pc:docMkLst>
      <pc:sldChg chg="modSp mod">
        <pc:chgData name="Pawel Birecki" userId="ff2a06fa-e563-452a-9509-c7698e0f1511" providerId="ADAL" clId="{FD9A689A-EEDF-BB4B-82DB-ECD8FD9004FD}" dt="2024-06-08T14:37:05.388" v="0" actId="1076"/>
        <pc:sldMkLst>
          <pc:docMk/>
          <pc:sldMk cId="267290077" sldId="257"/>
        </pc:sldMkLst>
        <pc:spChg chg="mod">
          <ac:chgData name="Pawel Birecki" userId="ff2a06fa-e563-452a-9509-c7698e0f1511" providerId="ADAL" clId="{FD9A689A-EEDF-BB4B-82DB-ECD8FD9004FD}" dt="2024-06-08T14:37:05.388" v="0" actId="1076"/>
          <ac:spMkLst>
            <pc:docMk/>
            <pc:sldMk cId="267290077" sldId="257"/>
            <ac:spMk id="5" creationId="{FFD95861-8784-28D2-45F6-6AAD52042F8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wel\Desktop\UGI\Nowy%20Arkusz%20programu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wel\Desktop\UGI\Nowy%20Arkusz%20programu%20Microsoft%20Exce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wel\Desktop\UGI\Nowy%20Arkusz%20programu%20Microsoft%20Exce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wel\Desktop\UGI\Nowy%20Arkusz%20programu%20Microsoft%20Exce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wel\Desktop\UGI\Nowy%20Arkusz%20programu%20Microsoft%20Exce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wel\Desktop\UGI\Nowy%20Arkusz%20programu%20Microsoft%20Exce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Forecast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Previous forecast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61737.111158106905</c:v>
                </c:pt>
                <c:pt idx="1">
                  <c:v>63707.862073224584</c:v>
                </c:pt>
                <c:pt idx="2">
                  <c:v>64415.001952742416</c:v>
                </c:pt>
                <c:pt idx="3">
                  <c:v>63456.172222248766</c:v>
                </c:pt>
                <c:pt idx="4">
                  <c:v>61360.837260814529</c:v>
                </c:pt>
                <c:pt idx="5">
                  <c:v>63571.985618697749</c:v>
                </c:pt>
                <c:pt idx="6">
                  <c:v>61486.913315604535</c:v>
                </c:pt>
                <c:pt idx="7">
                  <c:v>61206.67992631688</c:v>
                </c:pt>
                <c:pt idx="8">
                  <c:v>60729.861799938713</c:v>
                </c:pt>
                <c:pt idx="9">
                  <c:v>63070.324742443423</c:v>
                </c:pt>
                <c:pt idx="10">
                  <c:v>61253.531560647345</c:v>
                </c:pt>
                <c:pt idx="11">
                  <c:v>60855.706406029203</c:v>
                </c:pt>
                <c:pt idx="12">
                  <c:v>60099.154671420241</c:v>
                </c:pt>
                <c:pt idx="13">
                  <c:v>62598.640154783759</c:v>
                </c:pt>
                <c:pt idx="14">
                  <c:v>61583.589039943407</c:v>
                </c:pt>
                <c:pt idx="15">
                  <c:v>64288.530139749266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A7-4287-82C2-BAF192D62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1047551"/>
        <c:axId val="2111050431"/>
      </c:area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Forecast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61737.111158106905</c:v>
                </c:pt>
                <c:pt idx="1">
                  <c:v>63707.862073224584</c:v>
                </c:pt>
                <c:pt idx="2">
                  <c:v>64415.001952742416</c:v>
                </c:pt>
                <c:pt idx="3">
                  <c:v>63456.172222248766</c:v>
                </c:pt>
                <c:pt idx="4">
                  <c:v>60837.997752533942</c:v>
                </c:pt>
                <c:pt idx="5">
                  <c:v>62194.923944085473</c:v>
                </c:pt>
                <c:pt idx="6">
                  <c:v>60255.373562863053</c:v>
                </c:pt>
                <c:pt idx="7">
                  <c:v>61038.73740026544</c:v>
                </c:pt>
                <c:pt idx="8">
                  <c:v>62802.337405465354</c:v>
                </c:pt>
                <c:pt idx="9">
                  <c:v>61720.992698202776</c:v>
                </c:pt>
                <c:pt idx="10">
                  <c:v>61387.700308935579</c:v>
                </c:pt>
                <c:pt idx="11">
                  <c:v>60979.580978445214</c:v>
                </c:pt>
                <c:pt idx="12">
                  <c:v>62879.98113328898</c:v>
                </c:pt>
                <c:pt idx="13">
                  <c:v>62146.826286919757</c:v>
                </c:pt>
                <c:pt idx="14">
                  <c:v>61879.521795243214</c:v>
                </c:pt>
                <c:pt idx="15">
                  <c:v>62548.669530080471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A7-4287-82C2-BAF192D62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1047551"/>
        <c:axId val="2111050431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Budget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  <c:pt idx="0">
                  <c:v>66778.907916171986</c:v>
                </c:pt>
                <c:pt idx="1">
                  <c:v>62139.760305869786</c:v>
                </c:pt>
                <c:pt idx="2">
                  <c:v>64540.936207038292</c:v>
                </c:pt>
                <c:pt idx="3">
                  <c:v>63585.535909070095</c:v>
                </c:pt>
                <c:pt idx="4">
                  <c:v>60378.552411821955</c:v>
                </c:pt>
                <c:pt idx="5">
                  <c:v>60893.965793665739</c:v>
                </c:pt>
                <c:pt idx="6">
                  <c:v>65885.5104837939</c:v>
                </c:pt>
                <c:pt idx="7">
                  <c:v>62956.104828218507</c:v>
                </c:pt>
                <c:pt idx="8">
                  <c:v>68694.13955953499</c:v>
                </c:pt>
                <c:pt idx="9">
                  <c:v>66134.449050170573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A7-4287-82C2-BAF192D62B1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Execution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Sheet1!$E$2:$E$17</c:f>
              <c:numCache>
                <c:formatCode>General</c:formatCode>
                <c:ptCount val="16"/>
                <c:pt idx="0">
                  <c:v>62136.552569920568</c:v>
                </c:pt>
                <c:pt idx="1">
                  <c:v>60253.391418431042</c:v>
                </c:pt>
                <c:pt idx="2">
                  <c:v>60801.00703044112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A7-4287-82C2-BAF192D62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047551"/>
        <c:axId val="2111050431"/>
      </c:lineChart>
      <c:catAx>
        <c:axId val="211104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50431"/>
        <c:crosses val="autoZero"/>
        <c:auto val="1"/>
        <c:lblAlgn val="ctr"/>
        <c:lblOffset val="100"/>
        <c:noMultiLvlLbl val="0"/>
      </c:catAx>
      <c:valAx>
        <c:axId val="2111050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4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Previous forecast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63824.338434674333</c:v>
                </c:pt>
                <c:pt idx="1">
                  <c:v>64272.03280812189</c:v>
                </c:pt>
                <c:pt idx="2">
                  <c:v>62590.74242358467</c:v>
                </c:pt>
                <c:pt idx="3">
                  <c:v>61629.151292443479</c:v>
                </c:pt>
                <c:pt idx="4">
                  <c:v>64006.175978909712</c:v>
                </c:pt>
                <c:pt idx="5">
                  <c:v>64225.154878321089</c:v>
                </c:pt>
                <c:pt idx="6">
                  <c:v>63883.555959413527</c:v>
                </c:pt>
                <c:pt idx="7">
                  <c:v>61943.171363318528</c:v>
                </c:pt>
                <c:pt idx="8">
                  <c:v>63371.832525924816</c:v>
                </c:pt>
                <c:pt idx="9">
                  <c:v>62599.269277761072</c:v>
                </c:pt>
                <c:pt idx="10">
                  <c:v>61987.860645746965</c:v>
                </c:pt>
                <c:pt idx="11">
                  <c:v>62938.129467175837</c:v>
                </c:pt>
                <c:pt idx="12">
                  <c:v>62480.76432520814</c:v>
                </c:pt>
                <c:pt idx="13">
                  <c:v>60125.027016746433</c:v>
                </c:pt>
                <c:pt idx="14">
                  <c:v>61952.899853058479</c:v>
                </c:pt>
                <c:pt idx="15">
                  <c:v>61241.322855643666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A7-4287-82C2-BAF192D62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1047551"/>
        <c:axId val="2111050431"/>
      </c:area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Forecast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63824.338434674333</c:v>
                </c:pt>
                <c:pt idx="1">
                  <c:v>64272.03280812189</c:v>
                </c:pt>
                <c:pt idx="2">
                  <c:v>62590.74242358467</c:v>
                </c:pt>
                <c:pt idx="3">
                  <c:v>61629.151292443479</c:v>
                </c:pt>
                <c:pt idx="4">
                  <c:v>60107.400939121013</c:v>
                </c:pt>
                <c:pt idx="5">
                  <c:v>60821.615904970196</c:v>
                </c:pt>
                <c:pt idx="6">
                  <c:v>62658.694127329152</c:v>
                </c:pt>
                <c:pt idx="7">
                  <c:v>62021.898699635683</c:v>
                </c:pt>
                <c:pt idx="8">
                  <c:v>62031.817095363192</c:v>
                </c:pt>
                <c:pt idx="9">
                  <c:v>61056.793456624662</c:v>
                </c:pt>
                <c:pt idx="10">
                  <c:v>60864.822670429923</c:v>
                </c:pt>
                <c:pt idx="11">
                  <c:v>61058.539391653103</c:v>
                </c:pt>
                <c:pt idx="12">
                  <c:v>61595.849289216232</c:v>
                </c:pt>
                <c:pt idx="13">
                  <c:v>60912.970406454064</c:v>
                </c:pt>
                <c:pt idx="14">
                  <c:v>62090.93982869426</c:v>
                </c:pt>
                <c:pt idx="15">
                  <c:v>60135.051895583965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A7-4287-82C2-BAF192D62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1047551"/>
        <c:axId val="2111050431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Budget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  <c:pt idx="0">
                  <c:v>69332.510776155963</c:v>
                </c:pt>
                <c:pt idx="1">
                  <c:v>68363.740578528726</c:v>
                </c:pt>
                <c:pt idx="2">
                  <c:v>64883.608824668801</c:v>
                </c:pt>
                <c:pt idx="3">
                  <c:v>65940.314384859201</c:v>
                </c:pt>
                <c:pt idx="4">
                  <c:v>62350.477417648013</c:v>
                </c:pt>
                <c:pt idx="5">
                  <c:v>68220.052704607224</c:v>
                </c:pt>
                <c:pt idx="6">
                  <c:v>69496.595957884332</c:v>
                </c:pt>
                <c:pt idx="7">
                  <c:v>66401.136735065462</c:v>
                </c:pt>
                <c:pt idx="8">
                  <c:v>67581.909625980188</c:v>
                </c:pt>
                <c:pt idx="9">
                  <c:v>67161.207219702381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A7-4287-82C2-BAF192D62B1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Execution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Sheet1!$E$2:$E$17</c:f>
              <c:numCache>
                <c:formatCode>General</c:formatCode>
                <c:ptCount val="16"/>
                <c:pt idx="0">
                  <c:v>60908.976148610651</c:v>
                </c:pt>
                <c:pt idx="1">
                  <c:v>62926.172975251859</c:v>
                </c:pt>
                <c:pt idx="2">
                  <c:v>62812.162584608945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A7-4287-82C2-BAF192D62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047551"/>
        <c:axId val="2111050431"/>
      </c:lineChart>
      <c:catAx>
        <c:axId val="211104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50431"/>
        <c:crosses val="autoZero"/>
        <c:auto val="1"/>
        <c:lblAlgn val="ctr"/>
        <c:lblOffset val="100"/>
        <c:noMultiLvlLbl val="0"/>
      </c:catAx>
      <c:valAx>
        <c:axId val="2111050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dirty="0" err="1"/>
                  <a:t>Tons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4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Previous forecast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61737.111158106905</c:v>
                </c:pt>
                <c:pt idx="1">
                  <c:v>63707.862073224584</c:v>
                </c:pt>
                <c:pt idx="2">
                  <c:v>64415.001952742416</c:v>
                </c:pt>
                <c:pt idx="3">
                  <c:v>63456.172222248766</c:v>
                </c:pt>
                <c:pt idx="4">
                  <c:v>61360.837260814529</c:v>
                </c:pt>
                <c:pt idx="5">
                  <c:v>63571.985618697749</c:v>
                </c:pt>
                <c:pt idx="6">
                  <c:v>61486.913315604535</c:v>
                </c:pt>
                <c:pt idx="7">
                  <c:v>61206.67992631688</c:v>
                </c:pt>
                <c:pt idx="8">
                  <c:v>60729.861799938713</c:v>
                </c:pt>
                <c:pt idx="9">
                  <c:v>63070.324742443423</c:v>
                </c:pt>
                <c:pt idx="10">
                  <c:v>61253.531560647345</c:v>
                </c:pt>
                <c:pt idx="11">
                  <c:v>60855.706406029203</c:v>
                </c:pt>
                <c:pt idx="12">
                  <c:v>60099.154671420241</c:v>
                </c:pt>
                <c:pt idx="13">
                  <c:v>62598.640154783759</c:v>
                </c:pt>
                <c:pt idx="14">
                  <c:v>61583.589039943407</c:v>
                </c:pt>
                <c:pt idx="15">
                  <c:v>64288.530139749266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55-4834-99F9-846EC4A2C4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1047551"/>
        <c:axId val="2111050431"/>
      </c:area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Forecast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61737.111158106905</c:v>
                </c:pt>
                <c:pt idx="1">
                  <c:v>63707.862073224584</c:v>
                </c:pt>
                <c:pt idx="2">
                  <c:v>64415.001952742416</c:v>
                </c:pt>
                <c:pt idx="3">
                  <c:v>63456.172222248766</c:v>
                </c:pt>
                <c:pt idx="4">
                  <c:v>60837.997752533942</c:v>
                </c:pt>
                <c:pt idx="5">
                  <c:v>62194.923944085473</c:v>
                </c:pt>
                <c:pt idx="6">
                  <c:v>60255.373562863053</c:v>
                </c:pt>
                <c:pt idx="7">
                  <c:v>61038.73740026544</c:v>
                </c:pt>
                <c:pt idx="8">
                  <c:v>62802.337405465354</c:v>
                </c:pt>
                <c:pt idx="9">
                  <c:v>61720.992698202776</c:v>
                </c:pt>
                <c:pt idx="10">
                  <c:v>61387.700308935579</c:v>
                </c:pt>
                <c:pt idx="11">
                  <c:v>60979.580978445214</c:v>
                </c:pt>
                <c:pt idx="12">
                  <c:v>62879.98113328898</c:v>
                </c:pt>
                <c:pt idx="13">
                  <c:v>62146.826286919757</c:v>
                </c:pt>
                <c:pt idx="14">
                  <c:v>61879.521795243214</c:v>
                </c:pt>
                <c:pt idx="15">
                  <c:v>62548.669530080471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55-4834-99F9-846EC4A2C4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1047551"/>
        <c:axId val="2111050431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Budget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  <c:pt idx="0">
                  <c:v>66778.907916171986</c:v>
                </c:pt>
                <c:pt idx="1">
                  <c:v>62139.760305869786</c:v>
                </c:pt>
                <c:pt idx="2">
                  <c:v>64540.936207038292</c:v>
                </c:pt>
                <c:pt idx="3">
                  <c:v>63585.535909070095</c:v>
                </c:pt>
                <c:pt idx="4">
                  <c:v>60378.552411821955</c:v>
                </c:pt>
                <c:pt idx="5">
                  <c:v>60893.965793665739</c:v>
                </c:pt>
                <c:pt idx="6">
                  <c:v>65885.5104837939</c:v>
                </c:pt>
                <c:pt idx="7">
                  <c:v>62956.104828218507</c:v>
                </c:pt>
                <c:pt idx="8">
                  <c:v>68694.13955953499</c:v>
                </c:pt>
                <c:pt idx="9">
                  <c:v>66134.449050170573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255-4834-99F9-846EC4A2C40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Execution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Sheet1!$E$2:$E$17</c:f>
              <c:numCache>
                <c:formatCode>General</c:formatCode>
                <c:ptCount val="16"/>
                <c:pt idx="0">
                  <c:v>62136.552569920568</c:v>
                </c:pt>
                <c:pt idx="1">
                  <c:v>60253.391418431042</c:v>
                </c:pt>
                <c:pt idx="2">
                  <c:v>60801.00703044112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255-4834-99F9-846EC4A2C4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047551"/>
        <c:axId val="2111050431"/>
      </c:lineChart>
      <c:catAx>
        <c:axId val="211104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50431"/>
        <c:crosses val="autoZero"/>
        <c:auto val="1"/>
        <c:lblAlgn val="ctr"/>
        <c:lblOffset val="100"/>
        <c:noMultiLvlLbl val="0"/>
      </c:catAx>
      <c:valAx>
        <c:axId val="2111050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dirty="0" err="1"/>
                  <a:t>Tons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4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SubSegment1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Previous forecast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63824.338434674333</c:v>
                </c:pt>
                <c:pt idx="1">
                  <c:v>64272.03280812189</c:v>
                </c:pt>
                <c:pt idx="2">
                  <c:v>62590.74242358467</c:v>
                </c:pt>
                <c:pt idx="3">
                  <c:v>61629.151292443479</c:v>
                </c:pt>
                <c:pt idx="4">
                  <c:v>64006.175978909712</c:v>
                </c:pt>
                <c:pt idx="5">
                  <c:v>64225.154878321089</c:v>
                </c:pt>
                <c:pt idx="6">
                  <c:v>63883.555959413527</c:v>
                </c:pt>
                <c:pt idx="7">
                  <c:v>61943.171363318528</c:v>
                </c:pt>
                <c:pt idx="8">
                  <c:v>63371.832525924816</c:v>
                </c:pt>
                <c:pt idx="9">
                  <c:v>62599.269277761072</c:v>
                </c:pt>
                <c:pt idx="10">
                  <c:v>61987.860645746965</c:v>
                </c:pt>
                <c:pt idx="11">
                  <c:v>62938.129467175837</c:v>
                </c:pt>
                <c:pt idx="12">
                  <c:v>62480.76432520814</c:v>
                </c:pt>
                <c:pt idx="13">
                  <c:v>60125.027016746433</c:v>
                </c:pt>
                <c:pt idx="14">
                  <c:v>61952.899853058479</c:v>
                </c:pt>
                <c:pt idx="15">
                  <c:v>61241.322855643666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A7-4287-82C2-BAF192D62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1047551"/>
        <c:axId val="2111050431"/>
      </c:area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Forecast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63824.338434674333</c:v>
                </c:pt>
                <c:pt idx="1">
                  <c:v>64272.03280812189</c:v>
                </c:pt>
                <c:pt idx="2">
                  <c:v>62590.74242358467</c:v>
                </c:pt>
                <c:pt idx="3">
                  <c:v>61629.151292443479</c:v>
                </c:pt>
                <c:pt idx="4">
                  <c:v>60107.400939121013</c:v>
                </c:pt>
                <c:pt idx="5">
                  <c:v>60821.615904970196</c:v>
                </c:pt>
                <c:pt idx="6">
                  <c:v>62658.694127329152</c:v>
                </c:pt>
                <c:pt idx="7">
                  <c:v>62021.898699635683</c:v>
                </c:pt>
                <c:pt idx="8">
                  <c:v>62031.817095363192</c:v>
                </c:pt>
                <c:pt idx="9">
                  <c:v>61056.793456624662</c:v>
                </c:pt>
                <c:pt idx="10">
                  <c:v>60864.822670429923</c:v>
                </c:pt>
                <c:pt idx="11">
                  <c:v>61058.539391653103</c:v>
                </c:pt>
                <c:pt idx="12">
                  <c:v>61595.849289216232</c:v>
                </c:pt>
                <c:pt idx="13">
                  <c:v>60912.970406454064</c:v>
                </c:pt>
                <c:pt idx="14">
                  <c:v>62090.93982869426</c:v>
                </c:pt>
                <c:pt idx="15">
                  <c:v>60135.051895583965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A7-4287-82C2-BAF192D62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1047551"/>
        <c:axId val="2111050431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Budget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  <c:pt idx="0">
                  <c:v>69332.510776155963</c:v>
                </c:pt>
                <c:pt idx="1">
                  <c:v>68363.740578528726</c:v>
                </c:pt>
                <c:pt idx="2">
                  <c:v>64883.608824668801</c:v>
                </c:pt>
                <c:pt idx="3">
                  <c:v>65940.314384859201</c:v>
                </c:pt>
                <c:pt idx="4">
                  <c:v>62350.477417648013</c:v>
                </c:pt>
                <c:pt idx="5">
                  <c:v>68220.052704607224</c:v>
                </c:pt>
                <c:pt idx="6">
                  <c:v>69496.595957884332</c:v>
                </c:pt>
                <c:pt idx="7">
                  <c:v>66401.136735065462</c:v>
                </c:pt>
                <c:pt idx="8">
                  <c:v>67581.909625980188</c:v>
                </c:pt>
                <c:pt idx="9">
                  <c:v>67161.207219702381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A7-4287-82C2-BAF192D62B1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Execution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Sheet1!$E$2:$E$17</c:f>
              <c:numCache>
                <c:formatCode>General</c:formatCode>
                <c:ptCount val="16"/>
                <c:pt idx="0">
                  <c:v>60908.976148610651</c:v>
                </c:pt>
                <c:pt idx="1">
                  <c:v>62926.172975251859</c:v>
                </c:pt>
                <c:pt idx="2">
                  <c:v>62812.162584608945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A7-4287-82C2-BAF192D62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047551"/>
        <c:axId val="2111050431"/>
      </c:lineChart>
      <c:catAx>
        <c:axId val="211104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50431"/>
        <c:crosses val="autoZero"/>
        <c:auto val="1"/>
        <c:lblAlgn val="ctr"/>
        <c:lblOffset val="100"/>
        <c:noMultiLvlLbl val="0"/>
      </c:catAx>
      <c:valAx>
        <c:axId val="2111050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4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SubSegment2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Previous forecast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61737.111158106905</c:v>
                </c:pt>
                <c:pt idx="1">
                  <c:v>63707.862073224584</c:v>
                </c:pt>
                <c:pt idx="2">
                  <c:v>64415.001952742416</c:v>
                </c:pt>
                <c:pt idx="3">
                  <c:v>63456.172222248766</c:v>
                </c:pt>
                <c:pt idx="4">
                  <c:v>61360.837260814529</c:v>
                </c:pt>
                <c:pt idx="5">
                  <c:v>63571.985618697749</c:v>
                </c:pt>
                <c:pt idx="6">
                  <c:v>61486.913315604535</c:v>
                </c:pt>
                <c:pt idx="7">
                  <c:v>61206.67992631688</c:v>
                </c:pt>
                <c:pt idx="8">
                  <c:v>60729.861799938713</c:v>
                </c:pt>
                <c:pt idx="9">
                  <c:v>63070.324742443423</c:v>
                </c:pt>
                <c:pt idx="10">
                  <c:v>61253.531560647345</c:v>
                </c:pt>
                <c:pt idx="11">
                  <c:v>60855.706406029203</c:v>
                </c:pt>
                <c:pt idx="12">
                  <c:v>60099.154671420241</c:v>
                </c:pt>
                <c:pt idx="13">
                  <c:v>62598.640154783759</c:v>
                </c:pt>
                <c:pt idx="14">
                  <c:v>61583.589039943407</c:v>
                </c:pt>
                <c:pt idx="15">
                  <c:v>64288.530139749266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EB-4A63-A7D7-973B2A1D45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1047551"/>
        <c:axId val="2111050431"/>
      </c:area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Forecast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61737.111158106905</c:v>
                </c:pt>
                <c:pt idx="1">
                  <c:v>63707.862073224584</c:v>
                </c:pt>
                <c:pt idx="2">
                  <c:v>64415.001952742416</c:v>
                </c:pt>
                <c:pt idx="3">
                  <c:v>63456.172222248766</c:v>
                </c:pt>
                <c:pt idx="4">
                  <c:v>60837.997752533942</c:v>
                </c:pt>
                <c:pt idx="5">
                  <c:v>62194.923944085473</c:v>
                </c:pt>
                <c:pt idx="6">
                  <c:v>60255.373562863053</c:v>
                </c:pt>
                <c:pt idx="7">
                  <c:v>61038.73740026544</c:v>
                </c:pt>
                <c:pt idx="8">
                  <c:v>62802.337405465354</c:v>
                </c:pt>
                <c:pt idx="9">
                  <c:v>61720.992698202776</c:v>
                </c:pt>
                <c:pt idx="10">
                  <c:v>61387.700308935579</c:v>
                </c:pt>
                <c:pt idx="11">
                  <c:v>60979.580978445214</c:v>
                </c:pt>
                <c:pt idx="12">
                  <c:v>62879.98113328898</c:v>
                </c:pt>
                <c:pt idx="13">
                  <c:v>62146.826286919757</c:v>
                </c:pt>
                <c:pt idx="14">
                  <c:v>61879.521795243214</c:v>
                </c:pt>
                <c:pt idx="15">
                  <c:v>62548.669530080471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EB-4A63-A7D7-973B2A1D45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1047551"/>
        <c:axId val="2111050431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Budget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  <c:pt idx="0">
                  <c:v>66778.907916171986</c:v>
                </c:pt>
                <c:pt idx="1">
                  <c:v>62139.760305869786</c:v>
                </c:pt>
                <c:pt idx="2">
                  <c:v>64540.936207038292</c:v>
                </c:pt>
                <c:pt idx="3">
                  <c:v>63585.535909070095</c:v>
                </c:pt>
                <c:pt idx="4">
                  <c:v>60378.552411821955</c:v>
                </c:pt>
                <c:pt idx="5">
                  <c:v>60893.965793665739</c:v>
                </c:pt>
                <c:pt idx="6">
                  <c:v>65885.5104837939</c:v>
                </c:pt>
                <c:pt idx="7">
                  <c:v>62956.104828218507</c:v>
                </c:pt>
                <c:pt idx="8">
                  <c:v>68694.13955953499</c:v>
                </c:pt>
                <c:pt idx="9">
                  <c:v>66134.449050170573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3EB-4A63-A7D7-973B2A1D451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Execution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Sheet1!$E$2:$E$17</c:f>
              <c:numCache>
                <c:formatCode>General</c:formatCode>
                <c:ptCount val="16"/>
                <c:pt idx="0">
                  <c:v>62136.552569920568</c:v>
                </c:pt>
                <c:pt idx="1">
                  <c:v>60253.391418431042</c:v>
                </c:pt>
                <c:pt idx="2">
                  <c:v>60801.00703044112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3EB-4A63-A7D7-973B2A1D45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047551"/>
        <c:axId val="2111050431"/>
      </c:lineChart>
      <c:catAx>
        <c:axId val="211104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50431"/>
        <c:crosses val="autoZero"/>
        <c:auto val="1"/>
        <c:lblAlgn val="ctr"/>
        <c:lblOffset val="100"/>
        <c:noMultiLvlLbl val="0"/>
      </c:catAx>
      <c:valAx>
        <c:axId val="2111050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4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SubSegment3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Previous forecast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61737.111158106905</c:v>
                </c:pt>
                <c:pt idx="1">
                  <c:v>63707.862073224584</c:v>
                </c:pt>
                <c:pt idx="2">
                  <c:v>64415.001952742416</c:v>
                </c:pt>
                <c:pt idx="3">
                  <c:v>63456.172222248766</c:v>
                </c:pt>
                <c:pt idx="4">
                  <c:v>61360.837260814529</c:v>
                </c:pt>
                <c:pt idx="5">
                  <c:v>63571.985618697749</c:v>
                </c:pt>
                <c:pt idx="6">
                  <c:v>61486.913315604535</c:v>
                </c:pt>
                <c:pt idx="7">
                  <c:v>61206.67992631688</c:v>
                </c:pt>
                <c:pt idx="8">
                  <c:v>60729.861799938713</c:v>
                </c:pt>
                <c:pt idx="9">
                  <c:v>63070.324742443423</c:v>
                </c:pt>
                <c:pt idx="10">
                  <c:v>61253.531560647345</c:v>
                </c:pt>
                <c:pt idx="11">
                  <c:v>60855.706406029203</c:v>
                </c:pt>
                <c:pt idx="12">
                  <c:v>60099.154671420241</c:v>
                </c:pt>
                <c:pt idx="13">
                  <c:v>62598.640154783759</c:v>
                </c:pt>
                <c:pt idx="14">
                  <c:v>61583.589039943407</c:v>
                </c:pt>
                <c:pt idx="15">
                  <c:v>64288.530139749266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B-45AA-B269-5993F7389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1047551"/>
        <c:axId val="2111050431"/>
      </c:area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Forecast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61737.111158106905</c:v>
                </c:pt>
                <c:pt idx="1">
                  <c:v>63707.862073224584</c:v>
                </c:pt>
                <c:pt idx="2">
                  <c:v>64415.001952742416</c:v>
                </c:pt>
                <c:pt idx="3">
                  <c:v>63456.172222248766</c:v>
                </c:pt>
                <c:pt idx="4">
                  <c:v>60837.997752533942</c:v>
                </c:pt>
                <c:pt idx="5">
                  <c:v>62194.923944085473</c:v>
                </c:pt>
                <c:pt idx="6">
                  <c:v>60255.373562863053</c:v>
                </c:pt>
                <c:pt idx="7">
                  <c:v>61038.73740026544</c:v>
                </c:pt>
                <c:pt idx="8">
                  <c:v>62802.337405465354</c:v>
                </c:pt>
                <c:pt idx="9">
                  <c:v>61720.992698202776</c:v>
                </c:pt>
                <c:pt idx="10">
                  <c:v>61387.700308935579</c:v>
                </c:pt>
                <c:pt idx="11">
                  <c:v>60979.580978445214</c:v>
                </c:pt>
                <c:pt idx="12">
                  <c:v>62879.98113328898</c:v>
                </c:pt>
                <c:pt idx="13">
                  <c:v>62146.826286919757</c:v>
                </c:pt>
                <c:pt idx="14">
                  <c:v>61879.521795243214</c:v>
                </c:pt>
                <c:pt idx="15">
                  <c:v>62548.669530080471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B-45AA-B269-5993F7389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1047551"/>
        <c:axId val="2111050431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Budget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  <c:pt idx="0">
                  <c:v>66778.907916171986</c:v>
                </c:pt>
                <c:pt idx="1">
                  <c:v>62139.760305869786</c:v>
                </c:pt>
                <c:pt idx="2">
                  <c:v>64540.936207038292</c:v>
                </c:pt>
                <c:pt idx="3">
                  <c:v>63585.535909070095</c:v>
                </c:pt>
                <c:pt idx="4">
                  <c:v>60378.552411821955</c:v>
                </c:pt>
                <c:pt idx="5">
                  <c:v>60893.965793665739</c:v>
                </c:pt>
                <c:pt idx="6">
                  <c:v>65885.5104837939</c:v>
                </c:pt>
                <c:pt idx="7">
                  <c:v>62956.104828218507</c:v>
                </c:pt>
                <c:pt idx="8">
                  <c:v>68694.13955953499</c:v>
                </c:pt>
                <c:pt idx="9">
                  <c:v>66134.449050170573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0B-45AA-B269-5993F7389A2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Execution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M-3</c:v>
                </c:pt>
                <c:pt idx="1">
                  <c:v>M-2</c:v>
                </c:pt>
                <c:pt idx="2">
                  <c:v>M-1</c:v>
                </c:pt>
                <c:pt idx="3">
                  <c:v>M0</c:v>
                </c:pt>
                <c:pt idx="4">
                  <c:v>M1</c:v>
                </c:pt>
                <c:pt idx="5">
                  <c:v>M2</c:v>
                </c:pt>
                <c:pt idx="6">
                  <c:v>M3</c:v>
                </c:pt>
                <c:pt idx="7">
                  <c:v>M4</c:v>
                </c:pt>
                <c:pt idx="8">
                  <c:v>M5</c:v>
                </c:pt>
                <c:pt idx="9">
                  <c:v>M6</c:v>
                </c:pt>
                <c:pt idx="10">
                  <c:v>M7</c:v>
                </c:pt>
                <c:pt idx="11">
                  <c:v>M8</c:v>
                </c:pt>
                <c:pt idx="12">
                  <c:v>M9</c:v>
                </c:pt>
                <c:pt idx="13">
                  <c:v>M10</c:v>
                </c:pt>
                <c:pt idx="14">
                  <c:v>M11</c:v>
                </c:pt>
                <c:pt idx="15">
                  <c:v>M12</c:v>
                </c:pt>
              </c:strCache>
            </c:strRef>
          </c:cat>
          <c:val>
            <c:numRef>
              <c:f>Sheet1!$E$2:$E$17</c:f>
              <c:numCache>
                <c:formatCode>General</c:formatCode>
                <c:ptCount val="16"/>
                <c:pt idx="0">
                  <c:v>62136.552569920568</c:v>
                </c:pt>
                <c:pt idx="1">
                  <c:v>60253.391418431042</c:v>
                </c:pt>
                <c:pt idx="2">
                  <c:v>60801.00703044112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0B-45AA-B269-5993F7389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047551"/>
        <c:axId val="2111050431"/>
      </c:lineChart>
      <c:catAx>
        <c:axId val="211104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50431"/>
        <c:crosses val="autoZero"/>
        <c:auto val="1"/>
        <c:lblAlgn val="ctr"/>
        <c:lblOffset val="100"/>
        <c:noMultiLvlLbl val="0"/>
      </c:catAx>
      <c:valAx>
        <c:axId val="211105043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1104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3A3BF0-A8CB-CA26-0955-CD3022555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0C37A01-A2D6-14D0-D728-C7647877F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C72865-EEE0-B582-1BFC-B009F7FD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28102A-654D-78B2-4B3E-058BAAD8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A95733-AACC-03F0-E32F-E2F86EA95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7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F44EDA-1CA8-E82F-3BAF-4B1D367A4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DFAF103-A1E5-D262-536D-D434F74AF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36BC2D-05ED-040C-126D-F023CB857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BB9D937-F00B-BE88-9ACD-181C6AF8F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DB2B2D-0205-EAA2-C3A2-404A9AF41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027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2B0888F-2E60-785F-39AA-BEF5D70FF8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1D59BFE-C531-9E64-E3D8-737368F52F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2C58528-2AFC-02F0-3224-B8862DD1C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A05F146-74FA-DA82-3A5B-1E4BF24C3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83F3E8-8BFD-D5DF-9B74-8C5E52A04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08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1845E5-CCB1-5B1B-5043-DE7AA6F5C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FFF678-0A8D-5EC7-0BE0-CA9548C62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B19FA0B-74B2-D3D6-24C5-AFA014C57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02717B0-3510-350C-2203-490AE2C7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EA6244-D069-1D51-FDD5-C2A06B34D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25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EFC98B-9E52-6546-4D44-3DC730FD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364A903-B1CA-0CD0-A9A3-21F77B00E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E90439-CE47-1715-4B70-FEE941DB8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007298-F067-3FD8-1FE7-B1C4555EE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663A9E-B90F-F120-1617-6BE61E9FD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52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E4363A-E292-F6D6-82FA-15E30F569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4969D0-B178-90B9-8740-F769342DF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40E6F1B-3ABC-12B8-B778-034A84B81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93C5201-531D-4CA8-52DC-F971E2FB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7890EF-031F-6744-57BE-7EE6C1A1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8F76129-3035-0F93-8DBD-8837A975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498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27F4D-0EB1-0C00-1FC4-4190C353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310829F-CBAD-0836-8226-730EACD61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5A36FAA-F8CE-731D-1187-BD93D7669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0C96403-E6D6-2969-0E1A-99D01A548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DE57054-B272-78FE-DE93-BC13C8707D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DA6E59E-1289-03D6-81F7-204DF06CA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E13BCF2-D15B-26D9-7C32-7B16DDFB0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0DC2851-BE57-0BA6-BD5B-F183C755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240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2897F4-1CB5-F921-CE50-C246D5F95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06F0F69-309A-0131-340C-72531B6BC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E65CEA8-F67D-BD45-22F4-1A648B2AD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C054096-8CD2-4FF3-F5F2-1900872F6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A729731-0CE0-FAE0-13EA-734AA150A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9F3BEEC-0CF5-777A-9DD4-66605BB87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D948D3-FCC0-3926-35B6-8757E6F5F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8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52C41A-E954-816F-6ED7-0FC290FF8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491255-C693-8085-894B-80839CFB6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C95C5CA-21AB-8479-6D4C-E81D94905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2D05158-E316-3A66-FEDF-2EFEBFF19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BBF0E7C-0620-DFCD-76D2-8190BB48E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D7582DC-D3BB-2A22-412C-26248665D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13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3F4656-DD2E-7060-8944-31A2A73F2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7073E75-D193-FFE0-037E-61A4ECAFB0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38F4A0D-2AFF-B620-4ED2-9806D13A7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025E790-CBB6-9507-C251-F3276BFED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3A08BEA-A75B-9EB8-04D0-968774571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AF3F4D7-49BB-F6A2-DD6C-420096600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66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23FEC1C-97BC-F4E9-16DF-14D0A65AC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4A9A1F0-5A91-D809-2174-93B64C04C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CAA2CD6-9A0C-C085-9AE8-4DCAC57D9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8C39C-2E6B-447F-9187-6D3C9D2850B9}" type="datetimeFigureOut">
              <a:rPr lang="en-US" smtClean="0"/>
              <a:t>6/8/24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41A2AB-E8AD-5BC8-252D-29C830A3F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6B3802-A14A-7E95-A5DD-E280FEC64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93931-7069-42DF-976B-805BA0F42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29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E2ED55-A367-651F-CBB4-368A01A277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Demand </a:t>
            </a:r>
            <a:r>
              <a:rPr lang="pl-PL" dirty="0" err="1"/>
              <a:t>Review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4F60BAE-B8C5-9204-8DF0-83813290F0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38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4ABBD0-EF10-FC20-DE69-FA71A37C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Demand risks and opportunities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F82BE30-78B4-EF18-2E8E-51DD01AAF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856"/>
          <a:stretch/>
        </p:blipFill>
        <p:spPr>
          <a:xfrm>
            <a:off x="631437" y="1423852"/>
            <a:ext cx="10871295" cy="200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932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E2ED55-A367-651F-CBB4-368A01A277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S&amp;OP </a:t>
            </a:r>
            <a:r>
              <a:rPr lang="pl-PL" dirty="0" err="1"/>
              <a:t>Review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4F60BAE-B8C5-9204-8DF0-83813290F0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622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CAD5E1-4CA3-DD07-A16F-284C5AB92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OTIF/</a:t>
            </a:r>
            <a:r>
              <a:rPr lang="pl-PL" dirty="0" err="1"/>
              <a:t>Stockouts</a:t>
            </a:r>
            <a:r>
              <a:rPr lang="pl-PL" dirty="0"/>
              <a:t>/</a:t>
            </a:r>
            <a:r>
              <a:rPr lang="pl-PL" dirty="0" err="1"/>
              <a:t>Customer</a:t>
            </a:r>
            <a:r>
              <a:rPr lang="pl-PL" dirty="0"/>
              <a:t> </a:t>
            </a:r>
            <a:r>
              <a:rPr lang="pl-PL" dirty="0" err="1"/>
              <a:t>delivery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BEF2324-B17A-9102-1AE0-FA3CC64FE2E9}"/>
              </a:ext>
            </a:extLst>
          </p:cNvPr>
          <p:cNvSpPr/>
          <p:nvPr/>
        </p:nvSpPr>
        <p:spPr>
          <a:xfrm>
            <a:off x="1118795" y="1905896"/>
            <a:ext cx="3517751" cy="41076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KPI (i.e. OTIF)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A642AD6-9242-CF2B-D5CA-A79E58CDA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323" y="2396583"/>
            <a:ext cx="6227477" cy="3351642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EB7E69F-33D7-A63A-0ECE-87264923742F}"/>
              </a:ext>
            </a:extLst>
          </p:cNvPr>
          <p:cNvSpPr/>
          <p:nvPr/>
        </p:nvSpPr>
        <p:spPr>
          <a:xfrm>
            <a:off x="10675088" y="435935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66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71C2A7-56A9-DB45-1AE6-42DF0DF8E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Supply</a:t>
            </a:r>
            <a:endParaRPr lang="en-US" dirty="0"/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1855CA77-0533-D802-F3E3-A972E09C8D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4329983"/>
              </p:ext>
            </p:extLst>
          </p:nvPr>
        </p:nvGraphicFramePr>
        <p:xfrm>
          <a:off x="838200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032971581"/>
                    </a:ext>
                  </a:extLst>
                </a:gridCol>
                <a:gridCol w="3886201">
                  <a:extLst>
                    <a:ext uri="{9D8B030D-6E8A-4147-A177-3AD203B41FA5}">
                      <a16:colId xmlns:a16="http://schemas.microsoft.com/office/drawing/2014/main" val="793598953"/>
                    </a:ext>
                  </a:extLst>
                </a:gridCol>
                <a:gridCol w="3124197">
                  <a:extLst>
                    <a:ext uri="{9D8B030D-6E8A-4147-A177-3AD203B41FA5}">
                      <a16:colId xmlns:a16="http://schemas.microsoft.com/office/drawing/2014/main" val="17345544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Location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Stock (UOM? </a:t>
                      </a:r>
                      <a:r>
                        <a:rPr lang="pl-PL" dirty="0" err="1"/>
                        <a:t>Tons</a:t>
                      </a:r>
                      <a:r>
                        <a:rPr lang="pl-PL" dirty="0"/>
                        <a:t>? </a:t>
                      </a:r>
                      <a:r>
                        <a:rPr lang="pl-PL" dirty="0" err="1"/>
                        <a:t>Days</a:t>
                      </a:r>
                      <a:r>
                        <a:rPr lang="pl-PL" dirty="0"/>
                        <a:t> of </a:t>
                      </a:r>
                      <a:r>
                        <a:rPr lang="pl-PL" dirty="0" err="1"/>
                        <a:t>supply</a:t>
                      </a:r>
                      <a:r>
                        <a:rPr lang="pl-PL" dirty="0"/>
                        <a:t>?)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In Transit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023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Location</a:t>
                      </a:r>
                      <a:r>
                        <a:rPr lang="pl-PL" dirty="0"/>
                        <a:t>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619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 -&gt;Product 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565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 -&gt;Product 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428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 -&gt;Product 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679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Location</a:t>
                      </a:r>
                      <a:r>
                        <a:rPr lang="pl-PL" dirty="0"/>
                        <a:t>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365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……………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164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570793"/>
                  </a:ext>
                </a:extLst>
              </a:tr>
            </a:tbl>
          </a:graphicData>
        </a:graphic>
      </p:graphicFrame>
      <p:sp>
        <p:nvSpPr>
          <p:cNvPr id="5" name="Prostokąt 4">
            <a:extLst>
              <a:ext uri="{FF2B5EF4-FFF2-40B4-BE49-F238E27FC236}">
                <a16:creationId xmlns:a16="http://schemas.microsoft.com/office/drawing/2014/main" id="{1067A93F-2504-A4F9-BAAC-53D8757371EB}"/>
              </a:ext>
            </a:extLst>
          </p:cNvPr>
          <p:cNvSpPr/>
          <p:nvPr/>
        </p:nvSpPr>
        <p:spPr>
          <a:xfrm>
            <a:off x="838201" y="5077609"/>
            <a:ext cx="10685032" cy="1424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9B1ED6F-BA88-490B-4263-7D7968691802}"/>
              </a:ext>
            </a:extLst>
          </p:cNvPr>
          <p:cNvSpPr/>
          <p:nvPr/>
        </p:nvSpPr>
        <p:spPr>
          <a:xfrm>
            <a:off x="10675088" y="435935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Agnieszka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268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A00FA5-2B01-911D-8C3A-C5FA007F3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Assets</a:t>
            </a:r>
            <a:r>
              <a:rPr lang="pl-PL" dirty="0"/>
              <a:t> –– Missing </a:t>
            </a:r>
            <a:r>
              <a:rPr lang="pl-PL" dirty="0" err="1"/>
              <a:t>Assets</a:t>
            </a:r>
            <a:endParaRPr lang="en-US" dirty="0"/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A9E4DB22-DCC3-F0FB-FEB8-4DA8560402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014786"/>
              </p:ext>
            </p:extLst>
          </p:nvPr>
        </p:nvGraphicFramePr>
        <p:xfrm>
          <a:off x="721659" y="1430219"/>
          <a:ext cx="8128002" cy="2313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58353855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2977920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7071098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86753947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96063265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95237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Location</a:t>
                      </a:r>
                      <a:r>
                        <a:rPr lang="pl-PL" dirty="0"/>
                        <a:t>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173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Type</a:t>
                      </a:r>
                      <a:r>
                        <a:rPr lang="pl-PL" dirty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#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90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Type</a:t>
                      </a:r>
                      <a:r>
                        <a:rPr lang="pl-PL" dirty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#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240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Type</a:t>
                      </a:r>
                      <a:r>
                        <a:rPr lang="pl-PL" dirty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000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…..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061841"/>
                  </a:ext>
                </a:extLst>
              </a:tr>
              <a:tr h="459790">
                <a:tc>
                  <a:txBody>
                    <a:bodyPr/>
                    <a:lstStyle/>
                    <a:p>
                      <a:r>
                        <a:rPr lang="pl-PL" dirty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205249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3E3626D-6538-FCA7-FB9E-AEBFFF8535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286407"/>
              </p:ext>
            </p:extLst>
          </p:nvPr>
        </p:nvGraphicFramePr>
        <p:xfrm>
          <a:off x="721659" y="4270786"/>
          <a:ext cx="8128002" cy="2313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58353855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2977920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7071098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86753947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96063265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95237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Location</a:t>
                      </a:r>
                      <a:r>
                        <a:rPr lang="pl-PL" dirty="0"/>
                        <a:t> 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M-1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173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Type</a:t>
                      </a:r>
                      <a:r>
                        <a:rPr lang="pl-PL" dirty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90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Type</a:t>
                      </a:r>
                      <a:r>
                        <a:rPr lang="pl-PL" dirty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240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Type</a:t>
                      </a:r>
                      <a:r>
                        <a:rPr lang="pl-PL" dirty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000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…..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061841"/>
                  </a:ext>
                </a:extLst>
              </a:tr>
              <a:tr h="459790">
                <a:tc>
                  <a:txBody>
                    <a:bodyPr/>
                    <a:lstStyle/>
                    <a:p>
                      <a:r>
                        <a:rPr lang="pl-PL" dirty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205249"/>
                  </a:ext>
                </a:extLst>
              </a:tr>
            </a:tbl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D60DC2B9-A9F2-8A8F-EF4F-4E4786231B6E}"/>
              </a:ext>
            </a:extLst>
          </p:cNvPr>
          <p:cNvSpPr txBox="1"/>
          <p:nvPr/>
        </p:nvSpPr>
        <p:spPr>
          <a:xfrm>
            <a:off x="5802558" y="88558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# (%) = </a:t>
            </a:r>
            <a:r>
              <a:rPr lang="pl-PL" dirty="0" err="1"/>
              <a:t>quanity</a:t>
            </a:r>
            <a:r>
              <a:rPr lang="pl-PL" dirty="0"/>
              <a:t>/</a:t>
            </a:r>
            <a:r>
              <a:rPr lang="pl-PL" dirty="0" err="1"/>
              <a:t>volume</a:t>
            </a:r>
            <a:r>
              <a:rPr lang="pl-PL" dirty="0"/>
              <a:t> and % of </a:t>
            </a:r>
            <a:r>
              <a:rPr lang="pl-PL" dirty="0" err="1"/>
              <a:t>total</a:t>
            </a:r>
            <a:r>
              <a:rPr lang="pl-PL" dirty="0"/>
              <a:t> </a:t>
            </a:r>
            <a:r>
              <a:rPr lang="pl-PL" dirty="0" err="1"/>
              <a:t>output</a:t>
            </a:r>
            <a:endParaRPr lang="en-US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E5952DC-EA58-1A1E-1840-8F9BE53337EA}"/>
              </a:ext>
            </a:extLst>
          </p:cNvPr>
          <p:cNvSpPr/>
          <p:nvPr/>
        </p:nvSpPr>
        <p:spPr>
          <a:xfrm>
            <a:off x="9361713" y="1430219"/>
            <a:ext cx="2161519" cy="5071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0DA90D99-CB5C-8C98-BF54-FAB05A93E053}"/>
              </a:ext>
            </a:extLst>
          </p:cNvPr>
          <p:cNvSpPr/>
          <p:nvPr/>
        </p:nvSpPr>
        <p:spPr>
          <a:xfrm>
            <a:off x="10667997" y="365125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Artur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866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F4ED7B-BD62-7F12-2310-5FA4147BD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102"/>
            <a:ext cx="10515600" cy="1325563"/>
          </a:xfrm>
        </p:spPr>
        <p:txBody>
          <a:bodyPr/>
          <a:lstStyle/>
          <a:p>
            <a:r>
              <a:rPr lang="pl-PL" dirty="0" err="1"/>
              <a:t>Assets</a:t>
            </a:r>
            <a:r>
              <a:rPr lang="pl-PL" dirty="0"/>
              <a:t> -</a:t>
            </a:r>
            <a:endParaRPr lang="en-US" dirty="0"/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B84F5A64-89A2-185F-F8D5-8D3A11138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454741"/>
              </p:ext>
            </p:extLst>
          </p:nvPr>
        </p:nvGraphicFramePr>
        <p:xfrm>
          <a:off x="332590" y="1467852"/>
          <a:ext cx="10898395" cy="3220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9679">
                  <a:extLst>
                    <a:ext uri="{9D8B030D-6E8A-4147-A177-3AD203B41FA5}">
                      <a16:colId xmlns:a16="http://schemas.microsoft.com/office/drawing/2014/main" val="1006804590"/>
                    </a:ext>
                  </a:extLst>
                </a:gridCol>
                <a:gridCol w="2179679">
                  <a:extLst>
                    <a:ext uri="{9D8B030D-6E8A-4147-A177-3AD203B41FA5}">
                      <a16:colId xmlns:a16="http://schemas.microsoft.com/office/drawing/2014/main" val="1573071481"/>
                    </a:ext>
                  </a:extLst>
                </a:gridCol>
                <a:gridCol w="2179679">
                  <a:extLst>
                    <a:ext uri="{9D8B030D-6E8A-4147-A177-3AD203B41FA5}">
                      <a16:colId xmlns:a16="http://schemas.microsoft.com/office/drawing/2014/main" val="3682730011"/>
                    </a:ext>
                  </a:extLst>
                </a:gridCol>
                <a:gridCol w="2179679">
                  <a:extLst>
                    <a:ext uri="{9D8B030D-6E8A-4147-A177-3AD203B41FA5}">
                      <a16:colId xmlns:a16="http://schemas.microsoft.com/office/drawing/2014/main" val="612112893"/>
                    </a:ext>
                  </a:extLst>
                </a:gridCol>
                <a:gridCol w="2179679">
                  <a:extLst>
                    <a:ext uri="{9D8B030D-6E8A-4147-A177-3AD203B41FA5}">
                      <a16:colId xmlns:a16="http://schemas.microsoft.com/office/drawing/2014/main" val="1721940912"/>
                    </a:ext>
                  </a:extLst>
                </a:gridCol>
              </a:tblGrid>
              <a:tr h="813270">
                <a:tc>
                  <a:txBody>
                    <a:bodyPr/>
                    <a:lstStyle/>
                    <a:p>
                      <a:r>
                        <a:rPr lang="pl-PL" dirty="0"/>
                        <a:t>Stock of </a:t>
                      </a:r>
                      <a:r>
                        <a:rPr lang="pl-PL" dirty="0" err="1"/>
                        <a:t>assets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Clients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Revamping</a:t>
                      </a:r>
                      <a:endParaRPr lang="pl-PL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(zdatne/niezdatne)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Depo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Filling</a:t>
                      </a:r>
                      <a:r>
                        <a:rPr lang="pl-PL" dirty="0"/>
                        <a:t> Plant (zdatne/niezdatne)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683701"/>
                  </a:ext>
                </a:extLst>
              </a:tr>
              <a:tr h="601784">
                <a:tc>
                  <a:txBody>
                    <a:bodyPr/>
                    <a:lstStyle/>
                    <a:p>
                      <a:r>
                        <a:rPr lang="pl-PL" dirty="0" err="1"/>
                        <a:t>Type</a:t>
                      </a:r>
                      <a:r>
                        <a:rPr lang="pl-PL" dirty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754824"/>
                  </a:ext>
                </a:extLst>
              </a:tr>
              <a:tr h="601784">
                <a:tc>
                  <a:txBody>
                    <a:bodyPr/>
                    <a:lstStyle/>
                    <a:p>
                      <a:r>
                        <a:rPr lang="pl-PL" dirty="0" err="1"/>
                        <a:t>Type</a:t>
                      </a:r>
                      <a:r>
                        <a:rPr lang="pl-PL" dirty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271834"/>
                  </a:ext>
                </a:extLst>
              </a:tr>
              <a:tr h="60178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041799"/>
                  </a:ext>
                </a:extLst>
              </a:tr>
              <a:tr h="60178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320800"/>
                  </a:ext>
                </a:extLst>
              </a:tr>
            </a:tbl>
          </a:graphicData>
        </a:graphic>
      </p:graphicFrame>
      <p:sp>
        <p:nvSpPr>
          <p:cNvPr id="5" name="Prostokąt 4">
            <a:extLst>
              <a:ext uri="{FF2B5EF4-FFF2-40B4-BE49-F238E27FC236}">
                <a16:creationId xmlns:a16="http://schemas.microsoft.com/office/drawing/2014/main" id="{FDF76D7F-8E28-9A38-CB65-5A607EA22A72}"/>
              </a:ext>
            </a:extLst>
          </p:cNvPr>
          <p:cNvSpPr/>
          <p:nvPr/>
        </p:nvSpPr>
        <p:spPr>
          <a:xfrm>
            <a:off x="332590" y="4894729"/>
            <a:ext cx="10898394" cy="1424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310A7E09-780C-6DEE-46A4-3ACF39DB2668}"/>
              </a:ext>
            </a:extLst>
          </p:cNvPr>
          <p:cNvSpPr/>
          <p:nvPr/>
        </p:nvSpPr>
        <p:spPr>
          <a:xfrm>
            <a:off x="10667997" y="365125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Sławek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549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56183B-7913-9B82-AB20-637CF5887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Production</a:t>
            </a:r>
            <a:r>
              <a:rPr lang="pl-PL" dirty="0"/>
              <a:t> </a:t>
            </a:r>
            <a:r>
              <a:rPr lang="pl-PL" dirty="0" err="1"/>
              <a:t>Capacity</a:t>
            </a:r>
            <a:r>
              <a:rPr lang="pl-PL" dirty="0"/>
              <a:t> - </a:t>
            </a:r>
            <a:r>
              <a:rPr lang="pl-PL" dirty="0" err="1"/>
              <a:t>utilization</a:t>
            </a:r>
            <a:endParaRPr lang="en-US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30ADDEED-30EC-C363-DFB8-9CB664490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834803"/>
              </p:ext>
            </p:extLst>
          </p:nvPr>
        </p:nvGraphicFramePr>
        <p:xfrm>
          <a:off x="279699" y="1506072"/>
          <a:ext cx="11779623" cy="3141229"/>
        </p:xfrm>
        <a:graphic>
          <a:graphicData uri="http://schemas.openxmlformats.org/drawingml/2006/table">
            <a:tbl>
              <a:tblPr/>
              <a:tblGrid>
                <a:gridCol w="653667">
                  <a:extLst>
                    <a:ext uri="{9D8B030D-6E8A-4147-A177-3AD203B41FA5}">
                      <a16:colId xmlns:a16="http://schemas.microsoft.com/office/drawing/2014/main" val="44605009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1854352449"/>
                    </a:ext>
                  </a:extLst>
                </a:gridCol>
                <a:gridCol w="667284">
                  <a:extLst>
                    <a:ext uri="{9D8B030D-6E8A-4147-A177-3AD203B41FA5}">
                      <a16:colId xmlns:a16="http://schemas.microsoft.com/office/drawing/2014/main" val="2765024731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876802397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145159710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944225626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741801748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819758501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892401743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1812907388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021367846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60853917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31722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1266867602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770747084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669096753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676557883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931267903"/>
                    </a:ext>
                  </a:extLst>
                </a:gridCol>
              </a:tblGrid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M-3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M-2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M-1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M0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M1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M2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M3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M4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M5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M6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M7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M8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M9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M10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M11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M12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803633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Plant1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X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9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0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A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1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CE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799210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Y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3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8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CC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C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405385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Z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2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7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E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CC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1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6C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742115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Plan2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X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5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B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2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B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741587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Y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4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6D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6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F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C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8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3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2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545640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Z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3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0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6E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B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D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8F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9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446359"/>
                  </a:ext>
                </a:extLst>
              </a:tr>
            </a:tbl>
          </a:graphicData>
        </a:graphic>
      </p:graphicFrame>
      <p:sp>
        <p:nvSpPr>
          <p:cNvPr id="6" name="Prostokąt 5">
            <a:extLst>
              <a:ext uri="{FF2B5EF4-FFF2-40B4-BE49-F238E27FC236}">
                <a16:creationId xmlns:a16="http://schemas.microsoft.com/office/drawing/2014/main" id="{BBF2AB7C-34BA-A698-99E9-D7705775CC41}"/>
              </a:ext>
            </a:extLst>
          </p:cNvPr>
          <p:cNvSpPr/>
          <p:nvPr/>
        </p:nvSpPr>
        <p:spPr>
          <a:xfrm>
            <a:off x="332590" y="4894729"/>
            <a:ext cx="10898394" cy="1424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83E4977C-0C59-DD17-0D82-C18DF32C0592}"/>
              </a:ext>
            </a:extLst>
          </p:cNvPr>
          <p:cNvSpPr/>
          <p:nvPr/>
        </p:nvSpPr>
        <p:spPr>
          <a:xfrm>
            <a:off x="10667997" y="311963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Piotr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10CDBBF-3470-1476-2AAD-DC03FE4397BE}"/>
              </a:ext>
            </a:extLst>
          </p:cNvPr>
          <p:cNvSpPr/>
          <p:nvPr/>
        </p:nvSpPr>
        <p:spPr>
          <a:xfrm>
            <a:off x="10667997" y="258800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Piotr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903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8D0E6-CE49-14C3-FE50-EA5D21EE4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Logistics - </a:t>
            </a:r>
            <a:r>
              <a:rPr lang="pl-PL" dirty="0" err="1"/>
              <a:t>utilization</a:t>
            </a:r>
            <a:endParaRPr lang="en-US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4CE9AB9-9410-7644-7B69-FB2AEC0D1E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106134"/>
              </p:ext>
            </p:extLst>
          </p:nvPr>
        </p:nvGraphicFramePr>
        <p:xfrm>
          <a:off x="279699" y="1506072"/>
          <a:ext cx="11779623" cy="3141229"/>
        </p:xfrm>
        <a:graphic>
          <a:graphicData uri="http://schemas.openxmlformats.org/drawingml/2006/table">
            <a:tbl>
              <a:tblPr/>
              <a:tblGrid>
                <a:gridCol w="653667">
                  <a:extLst>
                    <a:ext uri="{9D8B030D-6E8A-4147-A177-3AD203B41FA5}">
                      <a16:colId xmlns:a16="http://schemas.microsoft.com/office/drawing/2014/main" val="44605009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1854352449"/>
                    </a:ext>
                  </a:extLst>
                </a:gridCol>
                <a:gridCol w="667284">
                  <a:extLst>
                    <a:ext uri="{9D8B030D-6E8A-4147-A177-3AD203B41FA5}">
                      <a16:colId xmlns:a16="http://schemas.microsoft.com/office/drawing/2014/main" val="2765024731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876802397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145159710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944225626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741801748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819758501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892401743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1812907388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021367846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60853917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31722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1266867602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770747084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669096753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3676557883"/>
                    </a:ext>
                  </a:extLst>
                </a:gridCol>
                <a:gridCol w="653667">
                  <a:extLst>
                    <a:ext uri="{9D8B030D-6E8A-4147-A177-3AD203B41FA5}">
                      <a16:colId xmlns:a16="http://schemas.microsoft.com/office/drawing/2014/main" val="2931267903"/>
                    </a:ext>
                  </a:extLst>
                </a:gridCol>
              </a:tblGrid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M-3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M-2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M-1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M0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M1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M2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M3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M4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M5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M6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M7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M8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M9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M10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M11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M12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803633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9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0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A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1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CE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799210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3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8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CC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0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C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405385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2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7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E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CC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1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6C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742115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8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5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5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B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2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B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741587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4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6D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6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F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C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8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3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2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545640"/>
                  </a:ext>
                </a:extLst>
              </a:tr>
              <a:tr h="4487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3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0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6E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B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D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8F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7294" marR="7294" marT="72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9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446359"/>
                  </a:ext>
                </a:extLst>
              </a:tr>
            </a:tbl>
          </a:graphicData>
        </a:graphic>
      </p:graphicFrame>
      <p:sp>
        <p:nvSpPr>
          <p:cNvPr id="5" name="Prostokąt 4">
            <a:extLst>
              <a:ext uri="{FF2B5EF4-FFF2-40B4-BE49-F238E27FC236}">
                <a16:creationId xmlns:a16="http://schemas.microsoft.com/office/drawing/2014/main" id="{04677971-E17D-D85B-96C5-60DD86B41589}"/>
              </a:ext>
            </a:extLst>
          </p:cNvPr>
          <p:cNvSpPr/>
          <p:nvPr/>
        </p:nvSpPr>
        <p:spPr>
          <a:xfrm>
            <a:off x="332590" y="4894729"/>
            <a:ext cx="10898394" cy="1424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1FEFB73-A580-1B8C-813D-95455BE81353}"/>
              </a:ext>
            </a:extLst>
          </p:cNvPr>
          <p:cNvSpPr/>
          <p:nvPr/>
        </p:nvSpPr>
        <p:spPr>
          <a:xfrm>
            <a:off x="10667997" y="258800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Piotr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24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8D0E6-CE49-14C3-FE50-EA5D21EE4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Subcontractors</a:t>
            </a:r>
            <a:endParaRPr lang="en-US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4677971-E17D-D85B-96C5-60DD86B41589}"/>
              </a:ext>
            </a:extLst>
          </p:cNvPr>
          <p:cNvSpPr/>
          <p:nvPr/>
        </p:nvSpPr>
        <p:spPr>
          <a:xfrm>
            <a:off x="332590" y="4894729"/>
            <a:ext cx="10898394" cy="1424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639AA461-7974-E05F-53B0-894F02A2BDC1}"/>
              </a:ext>
            </a:extLst>
          </p:cNvPr>
          <p:cNvSpPr/>
          <p:nvPr/>
        </p:nvSpPr>
        <p:spPr>
          <a:xfrm>
            <a:off x="505609" y="1613647"/>
            <a:ext cx="10725375" cy="2861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Risks and </a:t>
            </a:r>
            <a:r>
              <a:rPr lang="pl-PL" dirty="0" err="1"/>
              <a:t>issues</a:t>
            </a:r>
            <a:r>
              <a:rPr lang="pl-PL" dirty="0"/>
              <a:t> </a:t>
            </a:r>
            <a:r>
              <a:rPr lang="pl-PL" dirty="0" err="1"/>
              <a:t>summary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4545153-6ED6-D64A-1B6B-3AFCD1FA6820}"/>
              </a:ext>
            </a:extLst>
          </p:cNvPr>
          <p:cNvSpPr/>
          <p:nvPr/>
        </p:nvSpPr>
        <p:spPr>
          <a:xfrm>
            <a:off x="10667997" y="258800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Maciek (Tech)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683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DCC22F-6306-3548-F3A0-0B8F4C9EE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S&amp;OP - </a:t>
            </a:r>
            <a:r>
              <a:rPr lang="pl-PL" dirty="0" err="1"/>
              <a:t>Actions</a:t>
            </a:r>
            <a:endParaRPr lang="en-US" dirty="0"/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538EC6F5-8E66-8AB7-6846-66B7BE799896}"/>
              </a:ext>
            </a:extLst>
          </p:cNvPr>
          <p:cNvGraphicFramePr>
            <a:graphicFrameLocks noGrp="1"/>
          </p:cNvGraphicFramePr>
          <p:nvPr/>
        </p:nvGraphicFramePr>
        <p:xfrm>
          <a:off x="419549" y="1690688"/>
          <a:ext cx="11073805" cy="416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887">
                  <a:extLst>
                    <a:ext uri="{9D8B030D-6E8A-4147-A177-3AD203B41FA5}">
                      <a16:colId xmlns:a16="http://schemas.microsoft.com/office/drawing/2014/main" val="3855899126"/>
                    </a:ext>
                  </a:extLst>
                </a:gridCol>
                <a:gridCol w="1681426">
                  <a:extLst>
                    <a:ext uri="{9D8B030D-6E8A-4147-A177-3AD203B41FA5}">
                      <a16:colId xmlns:a16="http://schemas.microsoft.com/office/drawing/2014/main" val="327186513"/>
                    </a:ext>
                  </a:extLst>
                </a:gridCol>
                <a:gridCol w="2036123">
                  <a:extLst>
                    <a:ext uri="{9D8B030D-6E8A-4147-A177-3AD203B41FA5}">
                      <a16:colId xmlns:a16="http://schemas.microsoft.com/office/drawing/2014/main" val="2318185744"/>
                    </a:ext>
                  </a:extLst>
                </a:gridCol>
                <a:gridCol w="2036123">
                  <a:extLst>
                    <a:ext uri="{9D8B030D-6E8A-4147-A177-3AD203B41FA5}">
                      <a16:colId xmlns:a16="http://schemas.microsoft.com/office/drawing/2014/main" val="1026197616"/>
                    </a:ext>
                  </a:extLst>
                </a:gridCol>
                <a:gridCol w="2036123">
                  <a:extLst>
                    <a:ext uri="{9D8B030D-6E8A-4147-A177-3AD203B41FA5}">
                      <a16:colId xmlns:a16="http://schemas.microsoft.com/office/drawing/2014/main" val="3390249717"/>
                    </a:ext>
                  </a:extLst>
                </a:gridCol>
                <a:gridCol w="2036123">
                  <a:extLst>
                    <a:ext uri="{9D8B030D-6E8A-4147-A177-3AD203B41FA5}">
                      <a16:colId xmlns:a16="http://schemas.microsoft.com/office/drawing/2014/main" val="3464738546"/>
                    </a:ext>
                  </a:extLst>
                </a:gridCol>
              </a:tblGrid>
              <a:tr h="520538">
                <a:tc>
                  <a:txBody>
                    <a:bodyPr/>
                    <a:lstStyle/>
                    <a:p>
                      <a:r>
                        <a:rPr lang="pl-PL" dirty="0" err="1"/>
                        <a:t>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Issue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Who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When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Impact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306296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439597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982936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783210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816413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699537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641050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350704"/>
                  </a:ext>
                </a:extLst>
              </a:tr>
            </a:tbl>
          </a:graphicData>
        </a:graphic>
      </p:graphicFrame>
      <p:sp>
        <p:nvSpPr>
          <p:cNvPr id="3" name="Prostokąt 2">
            <a:extLst>
              <a:ext uri="{FF2B5EF4-FFF2-40B4-BE49-F238E27FC236}">
                <a16:creationId xmlns:a16="http://schemas.microsoft.com/office/drawing/2014/main" id="{A066EC1C-2966-B5B2-E0EE-E5A84CBE9D6D}"/>
              </a:ext>
            </a:extLst>
          </p:cNvPr>
          <p:cNvSpPr/>
          <p:nvPr/>
        </p:nvSpPr>
        <p:spPr>
          <a:xfrm>
            <a:off x="10675088" y="382772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132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B0DE41-F319-A347-8D35-E388F923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Forecast</a:t>
            </a:r>
            <a:r>
              <a:rPr lang="pl-PL" dirty="0"/>
              <a:t> Poland</a:t>
            </a:r>
            <a:endParaRPr lang="en-US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69DCA07C-39E7-B300-504B-33DC95CA3A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754427"/>
              </p:ext>
            </p:extLst>
          </p:nvPr>
        </p:nvGraphicFramePr>
        <p:xfrm>
          <a:off x="1071716" y="1488917"/>
          <a:ext cx="7441761" cy="4565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rostokąt 4">
            <a:extLst>
              <a:ext uri="{FF2B5EF4-FFF2-40B4-BE49-F238E27FC236}">
                <a16:creationId xmlns:a16="http://schemas.microsoft.com/office/drawing/2014/main" id="{FFD95861-8784-28D2-45F6-6AAD52042F8D}"/>
              </a:ext>
            </a:extLst>
          </p:cNvPr>
          <p:cNvSpPr/>
          <p:nvPr/>
        </p:nvSpPr>
        <p:spPr>
          <a:xfrm>
            <a:off x="668767" y="6368902"/>
            <a:ext cx="10854466" cy="7207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8AA1C653-A621-C9D6-5527-4F270FB395FE}"/>
              </a:ext>
            </a:extLst>
          </p:cNvPr>
          <p:cNvSpPr/>
          <p:nvPr/>
        </p:nvSpPr>
        <p:spPr>
          <a:xfrm>
            <a:off x="10675088" y="489098"/>
            <a:ext cx="1031359" cy="5167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Darek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90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4ABBD0-EF10-FC20-DE69-FA71A37C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Demand risks and opportunities</a:t>
            </a:r>
            <a:endParaRPr lang="en-US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DD2FB95-8655-2421-4208-9D2B7427F721}"/>
              </a:ext>
            </a:extLst>
          </p:cNvPr>
          <p:cNvSpPr/>
          <p:nvPr/>
        </p:nvSpPr>
        <p:spPr>
          <a:xfrm>
            <a:off x="10675088" y="382772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TBD</a:t>
            </a:r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9F25E31-0A5E-2C67-9A39-C295D9BE6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3244"/>
            <a:ext cx="12192000" cy="337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52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A4E1DC7-5681-6BB1-108C-0AC1984485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KPI Dashboard</a:t>
            </a:r>
            <a:endParaRPr lang="en-US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90B16D04-E91B-E7FB-D85F-3E46A9E3BE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75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CC40498-1694-E768-BF9F-1E7935170F95}"/>
              </a:ext>
            </a:extLst>
          </p:cNvPr>
          <p:cNvSpPr/>
          <p:nvPr/>
        </p:nvSpPr>
        <p:spPr>
          <a:xfrm>
            <a:off x="659147" y="2954684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Forecast</a:t>
            </a:r>
            <a:r>
              <a:rPr lang="pl-PL" dirty="0"/>
              <a:t> </a:t>
            </a:r>
            <a:r>
              <a:rPr lang="pl-PL" dirty="0" err="1"/>
              <a:t>accuracy</a:t>
            </a:r>
            <a:endParaRPr lang="en-US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EF7D0C81-CFE4-9DDC-CF61-D5BFA16A3D3E}"/>
              </a:ext>
            </a:extLst>
          </p:cNvPr>
          <p:cNvSpPr/>
          <p:nvPr/>
        </p:nvSpPr>
        <p:spPr>
          <a:xfrm>
            <a:off x="5985119" y="352474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OTIF</a:t>
            </a:r>
            <a:endParaRPr lang="en-US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AE88083-1098-C350-3D16-9CACF50A9024}"/>
              </a:ext>
            </a:extLst>
          </p:cNvPr>
          <p:cNvSpPr/>
          <p:nvPr/>
        </p:nvSpPr>
        <p:spPr>
          <a:xfrm>
            <a:off x="659150" y="352474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Budget </a:t>
            </a:r>
            <a:r>
              <a:rPr lang="pl-PL" dirty="0" err="1"/>
              <a:t>Execution</a:t>
            </a: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AF9517CE-D95B-8EC2-C834-1B6A6852E667}"/>
              </a:ext>
            </a:extLst>
          </p:cNvPr>
          <p:cNvSpPr/>
          <p:nvPr/>
        </p:nvSpPr>
        <p:spPr>
          <a:xfrm>
            <a:off x="3325741" y="352474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Inventory </a:t>
            </a:r>
            <a:r>
              <a:rPr lang="pl-PL" dirty="0" err="1"/>
              <a:t>Days</a:t>
            </a:r>
            <a:r>
              <a:rPr lang="pl-PL" dirty="0"/>
              <a:t> of </a:t>
            </a:r>
            <a:r>
              <a:rPr lang="pl-PL" dirty="0" err="1"/>
              <a:t>Cover</a:t>
            </a:r>
            <a:endParaRPr lang="en-US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96637B4-7FA8-6245-796C-727E2C7F9142}"/>
              </a:ext>
            </a:extLst>
          </p:cNvPr>
          <p:cNvSpPr/>
          <p:nvPr/>
        </p:nvSpPr>
        <p:spPr>
          <a:xfrm>
            <a:off x="3325741" y="1653579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Assets</a:t>
            </a:r>
            <a:r>
              <a:rPr lang="pl-PL" dirty="0"/>
              <a:t> </a:t>
            </a:r>
            <a:r>
              <a:rPr lang="pl-PL" dirty="0" err="1"/>
              <a:t>Turns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F781DFBB-1DB8-A85F-C511-9802B1CC168B}"/>
              </a:ext>
            </a:extLst>
          </p:cNvPr>
          <p:cNvSpPr/>
          <p:nvPr/>
        </p:nvSpPr>
        <p:spPr>
          <a:xfrm>
            <a:off x="5985118" y="1653579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Lost Sales</a:t>
            </a:r>
            <a:endParaRPr lang="en-US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58B754B6-851C-2710-642F-CF2BC10BBDF5}"/>
              </a:ext>
            </a:extLst>
          </p:cNvPr>
          <p:cNvSpPr/>
          <p:nvPr/>
        </p:nvSpPr>
        <p:spPr>
          <a:xfrm>
            <a:off x="5985118" y="2954684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Production</a:t>
            </a:r>
            <a:r>
              <a:rPr lang="pl-PL" dirty="0"/>
              <a:t> </a:t>
            </a:r>
            <a:r>
              <a:rPr lang="pl-PL" dirty="0" err="1"/>
              <a:t>Utilization</a:t>
            </a:r>
            <a:endParaRPr lang="en-US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37CCA2AA-D718-5AC9-C7AE-F0B85EE50584}"/>
              </a:ext>
            </a:extLst>
          </p:cNvPr>
          <p:cNvSpPr/>
          <p:nvPr/>
        </p:nvSpPr>
        <p:spPr>
          <a:xfrm>
            <a:off x="3325741" y="2954684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Logistics </a:t>
            </a:r>
            <a:r>
              <a:rPr lang="pl-PL" dirty="0" err="1"/>
              <a:t>Costs</a:t>
            </a:r>
            <a:endParaRPr lang="en-US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F1D3211-B915-181F-F278-3E116E81A946}"/>
              </a:ext>
            </a:extLst>
          </p:cNvPr>
          <p:cNvSpPr/>
          <p:nvPr/>
        </p:nvSpPr>
        <p:spPr>
          <a:xfrm>
            <a:off x="659147" y="4255789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Retentions</a:t>
            </a:r>
            <a:r>
              <a:rPr lang="pl-PL" dirty="0"/>
              <a:t> (in/out </a:t>
            </a:r>
            <a:r>
              <a:rPr lang="pl-PL" dirty="0" err="1"/>
              <a:t>balance</a:t>
            </a:r>
            <a:r>
              <a:rPr lang="pl-PL" dirty="0"/>
              <a:t>)</a:t>
            </a:r>
            <a:endParaRPr lang="en-US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3A714869-F673-988B-3B0B-FA9F2370DEAB}"/>
              </a:ext>
            </a:extLst>
          </p:cNvPr>
          <p:cNvSpPr/>
          <p:nvPr/>
        </p:nvSpPr>
        <p:spPr>
          <a:xfrm>
            <a:off x="659147" y="1653579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Budget Gap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7E6D429B-E80D-DDF1-DF78-E8679C833D85}"/>
              </a:ext>
            </a:extLst>
          </p:cNvPr>
          <p:cNvSpPr/>
          <p:nvPr/>
        </p:nvSpPr>
        <p:spPr>
          <a:xfrm>
            <a:off x="3325741" y="4255789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Revamping</a:t>
            </a:r>
            <a:r>
              <a:rPr lang="pl-PL" dirty="0"/>
              <a:t> </a:t>
            </a:r>
            <a:r>
              <a:rPr lang="pl-PL" dirty="0" err="1"/>
              <a:t>Costs</a:t>
            </a:r>
            <a:endParaRPr lang="en-US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BD84D2C-F9AE-5817-73C0-3EBF7B77D629}"/>
              </a:ext>
            </a:extLst>
          </p:cNvPr>
          <p:cNvSpPr/>
          <p:nvPr/>
        </p:nvSpPr>
        <p:spPr>
          <a:xfrm>
            <a:off x="5985118" y="4255789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Revamping</a:t>
            </a:r>
            <a:r>
              <a:rPr lang="pl-PL" dirty="0"/>
              <a:t> </a:t>
            </a:r>
            <a:r>
              <a:rPr lang="pl-PL" dirty="0" err="1"/>
              <a:t>Rate</a:t>
            </a:r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9C9EF3FA-F412-82CA-8CB1-58BD877380F9}"/>
              </a:ext>
            </a:extLst>
          </p:cNvPr>
          <p:cNvSpPr/>
          <p:nvPr/>
        </p:nvSpPr>
        <p:spPr>
          <a:xfrm>
            <a:off x="2205318" y="268941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Maciek</a:t>
            </a:r>
            <a:endParaRPr lang="en-US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47456268-DEF4-7B2D-DBC7-BBD03285EBE9}"/>
              </a:ext>
            </a:extLst>
          </p:cNvPr>
          <p:cNvSpPr/>
          <p:nvPr/>
        </p:nvSpPr>
        <p:spPr>
          <a:xfrm>
            <a:off x="659147" y="5556894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Operations </a:t>
            </a:r>
            <a:r>
              <a:rPr lang="pl-PL" dirty="0" err="1"/>
              <a:t>costs</a:t>
            </a:r>
            <a:endParaRPr lang="en-US" dirty="0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E9FDB475-D9CB-F1DC-AABF-883BD0BD1CED}"/>
              </a:ext>
            </a:extLst>
          </p:cNvPr>
          <p:cNvSpPr/>
          <p:nvPr/>
        </p:nvSpPr>
        <p:spPr>
          <a:xfrm>
            <a:off x="5985118" y="5556894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Stockouts</a:t>
            </a:r>
            <a:endParaRPr lang="en-US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B596F476-A782-2719-4AEE-9DEF8E5D17C9}"/>
              </a:ext>
            </a:extLst>
          </p:cNvPr>
          <p:cNvSpPr/>
          <p:nvPr/>
        </p:nvSpPr>
        <p:spPr>
          <a:xfrm>
            <a:off x="3325741" y="5556894"/>
            <a:ext cx="2388362" cy="94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Telemetrics</a:t>
            </a:r>
            <a:r>
              <a:rPr lang="pl-PL" dirty="0"/>
              <a:t> –</a:t>
            </a:r>
            <a:r>
              <a:rPr lang="pl-PL" dirty="0" err="1"/>
              <a:t>fill</a:t>
            </a:r>
            <a:r>
              <a:rPr lang="pl-PL" dirty="0"/>
              <a:t> </a:t>
            </a:r>
            <a:r>
              <a:rPr lang="pl-PL" dirty="0" err="1"/>
              <a:t>rate</a:t>
            </a:r>
            <a:endParaRPr lang="en-US" dirty="0"/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5F828328-6F02-4985-EE6B-9F041D8B0E4D}"/>
              </a:ext>
            </a:extLst>
          </p:cNvPr>
          <p:cNvSpPr/>
          <p:nvPr/>
        </p:nvSpPr>
        <p:spPr>
          <a:xfrm>
            <a:off x="2205318" y="1453124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Maciek</a:t>
            </a:r>
            <a:endParaRPr lang="en-US" dirty="0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1BA8A743-DF66-64E8-86AF-C110A3F147AA}"/>
              </a:ext>
            </a:extLst>
          </p:cNvPr>
          <p:cNvSpPr/>
          <p:nvPr/>
        </p:nvSpPr>
        <p:spPr>
          <a:xfrm>
            <a:off x="2167220" y="2751625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Maciek</a:t>
            </a:r>
            <a:endParaRPr lang="en-US" dirty="0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56D9D0AD-9DB8-50E3-DBA2-7C6B3CC74754}"/>
              </a:ext>
            </a:extLst>
          </p:cNvPr>
          <p:cNvSpPr/>
          <p:nvPr/>
        </p:nvSpPr>
        <p:spPr>
          <a:xfrm>
            <a:off x="2212532" y="4050126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Mia/Ela</a:t>
            </a:r>
            <a:endParaRPr lang="en-US" dirty="0"/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AC7AF20E-6872-359B-7331-1105887A57B8}"/>
              </a:ext>
            </a:extLst>
          </p:cNvPr>
          <p:cNvSpPr/>
          <p:nvPr/>
        </p:nvSpPr>
        <p:spPr>
          <a:xfrm>
            <a:off x="2167220" y="5404876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Piotr</a:t>
            </a:r>
            <a:endParaRPr lang="en-US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2AA28DC9-2419-07C2-6E70-0A73D41A413B}"/>
              </a:ext>
            </a:extLst>
          </p:cNvPr>
          <p:cNvSpPr/>
          <p:nvPr/>
        </p:nvSpPr>
        <p:spPr>
          <a:xfrm>
            <a:off x="4743615" y="68486"/>
            <a:ext cx="1113209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Agnieszka</a:t>
            </a:r>
            <a:endParaRPr lang="en-US" dirty="0"/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9A60F50B-C697-B987-2D32-38E3A4F4C99D}"/>
              </a:ext>
            </a:extLst>
          </p:cNvPr>
          <p:cNvSpPr/>
          <p:nvPr/>
        </p:nvSpPr>
        <p:spPr>
          <a:xfrm>
            <a:off x="4871909" y="1453124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Sławek</a:t>
            </a:r>
            <a:endParaRPr lang="en-US" dirty="0"/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AF24DB26-6233-1B2F-DB09-0418EBBF87C1}"/>
              </a:ext>
            </a:extLst>
          </p:cNvPr>
          <p:cNvSpPr/>
          <p:nvPr/>
        </p:nvSpPr>
        <p:spPr>
          <a:xfrm>
            <a:off x="4871909" y="2751625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Piotr</a:t>
            </a:r>
            <a:endParaRPr lang="en-US" dirty="0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7A0B2399-0ADF-BA53-6FA4-74F7C30EFBC2}"/>
              </a:ext>
            </a:extLst>
          </p:cNvPr>
          <p:cNvSpPr/>
          <p:nvPr/>
        </p:nvSpPr>
        <p:spPr>
          <a:xfrm>
            <a:off x="4879122" y="4154259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Sławek</a:t>
            </a:r>
            <a:endParaRPr lang="en-US" dirty="0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53A3B916-35BE-54B8-BD29-306370A49FA4}"/>
              </a:ext>
            </a:extLst>
          </p:cNvPr>
          <p:cNvSpPr/>
          <p:nvPr/>
        </p:nvSpPr>
        <p:spPr>
          <a:xfrm>
            <a:off x="4879122" y="5338442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???</a:t>
            </a:r>
            <a:endParaRPr lang="en-US" dirty="0"/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8B758019-E225-51A5-78BC-5F3E355D0220}"/>
              </a:ext>
            </a:extLst>
          </p:cNvPr>
          <p:cNvSpPr/>
          <p:nvPr/>
        </p:nvSpPr>
        <p:spPr>
          <a:xfrm>
            <a:off x="7625555" y="152019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TBD</a:t>
            </a:r>
            <a:endParaRPr lang="en-US" dirty="0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993920C8-CE76-B900-C7E0-23DBC75D865A}"/>
              </a:ext>
            </a:extLst>
          </p:cNvPr>
          <p:cNvSpPr/>
          <p:nvPr/>
        </p:nvSpPr>
        <p:spPr>
          <a:xfrm>
            <a:off x="7619461" y="1487692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TBD</a:t>
            </a:r>
            <a:endParaRPr lang="en-US" dirty="0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4C54D48A-4E9A-A037-DF09-D47FB3F713DD}"/>
              </a:ext>
            </a:extLst>
          </p:cNvPr>
          <p:cNvSpPr/>
          <p:nvPr/>
        </p:nvSpPr>
        <p:spPr>
          <a:xfrm>
            <a:off x="7629907" y="2871740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Artur</a:t>
            </a:r>
            <a:endParaRPr lang="en-US" dirty="0"/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14A824C3-B128-B665-D9E1-CFA0713D06F1}"/>
              </a:ext>
            </a:extLst>
          </p:cNvPr>
          <p:cNvSpPr/>
          <p:nvPr/>
        </p:nvSpPr>
        <p:spPr>
          <a:xfrm>
            <a:off x="7619461" y="4057959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Sławek</a:t>
            </a:r>
            <a:endParaRPr lang="en-US" dirty="0"/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5691DB83-F864-34B7-B764-94CFCFEA49F5}"/>
              </a:ext>
            </a:extLst>
          </p:cNvPr>
          <p:cNvSpPr/>
          <p:nvPr/>
        </p:nvSpPr>
        <p:spPr>
          <a:xfrm>
            <a:off x="7591024" y="5370308"/>
            <a:ext cx="977702" cy="4009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Paweł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356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B0DE41-F319-A347-8D35-E388F923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Forecast</a:t>
            </a:r>
            <a:r>
              <a:rPr lang="pl-PL" dirty="0"/>
              <a:t> Poland - </a:t>
            </a:r>
            <a:r>
              <a:rPr lang="pl-PL" dirty="0" err="1"/>
              <a:t>Segments</a:t>
            </a:r>
            <a:endParaRPr lang="en-US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69DCA07C-39E7-B300-504B-33DC95CA3A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596030"/>
              </p:ext>
            </p:extLst>
          </p:nvPr>
        </p:nvGraphicFramePr>
        <p:xfrm>
          <a:off x="189886" y="1146492"/>
          <a:ext cx="5382576" cy="3274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rostokąt 2">
            <a:extLst>
              <a:ext uri="{FF2B5EF4-FFF2-40B4-BE49-F238E27FC236}">
                <a16:creationId xmlns:a16="http://schemas.microsoft.com/office/drawing/2014/main" id="{C1BD0A4E-F770-3DB2-E2CC-E0297B2F31B5}"/>
              </a:ext>
            </a:extLst>
          </p:cNvPr>
          <p:cNvSpPr/>
          <p:nvPr/>
        </p:nvSpPr>
        <p:spPr>
          <a:xfrm>
            <a:off x="668767" y="4920821"/>
            <a:ext cx="10854466" cy="1581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8A390326-F983-8244-6E5D-B7E13B0C9F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4858608"/>
              </p:ext>
            </p:extLst>
          </p:nvPr>
        </p:nvGraphicFramePr>
        <p:xfrm>
          <a:off x="5971224" y="1223588"/>
          <a:ext cx="5382576" cy="3274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rostokąt 5">
            <a:extLst>
              <a:ext uri="{FF2B5EF4-FFF2-40B4-BE49-F238E27FC236}">
                <a16:creationId xmlns:a16="http://schemas.microsoft.com/office/drawing/2014/main" id="{5058116A-8689-1DDC-F292-68A49400426E}"/>
              </a:ext>
            </a:extLst>
          </p:cNvPr>
          <p:cNvSpPr/>
          <p:nvPr/>
        </p:nvSpPr>
        <p:spPr>
          <a:xfrm>
            <a:off x="10675088" y="489098"/>
            <a:ext cx="1031359" cy="5167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Darek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230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B0DE41-F319-A347-8D35-E388F923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Forecast</a:t>
            </a:r>
            <a:r>
              <a:rPr lang="pl-PL" dirty="0"/>
              <a:t> Poland - </a:t>
            </a:r>
            <a:r>
              <a:rPr lang="pl-PL" dirty="0" err="1"/>
              <a:t>Bulks</a:t>
            </a:r>
            <a:endParaRPr lang="en-US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69DCA07C-39E7-B300-504B-33DC95CA3A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6157193"/>
              </p:ext>
            </p:extLst>
          </p:nvPr>
        </p:nvGraphicFramePr>
        <p:xfrm>
          <a:off x="318978" y="1927860"/>
          <a:ext cx="5497032" cy="2197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7776711A-C4E6-EBCE-1EE5-FC637A2715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8225691"/>
              </p:ext>
            </p:extLst>
          </p:nvPr>
        </p:nvGraphicFramePr>
        <p:xfrm>
          <a:off x="6096000" y="1927860"/>
          <a:ext cx="5497032" cy="2197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786A32A4-D7CE-2478-1539-1D1481A561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6816910"/>
              </p:ext>
            </p:extLst>
          </p:nvPr>
        </p:nvGraphicFramePr>
        <p:xfrm>
          <a:off x="492894" y="4362606"/>
          <a:ext cx="5497032" cy="2197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Prostokąt 5">
            <a:extLst>
              <a:ext uri="{FF2B5EF4-FFF2-40B4-BE49-F238E27FC236}">
                <a16:creationId xmlns:a16="http://schemas.microsoft.com/office/drawing/2014/main" id="{A55F4A3B-D9AB-E4F0-453A-D3949ED1EBD1}"/>
              </a:ext>
            </a:extLst>
          </p:cNvPr>
          <p:cNvSpPr/>
          <p:nvPr/>
        </p:nvSpPr>
        <p:spPr>
          <a:xfrm>
            <a:off x="6336253" y="4485939"/>
            <a:ext cx="5186979" cy="2016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91D5E5-B0F8-60C1-FCA3-1BCEA79CA787}"/>
              </a:ext>
            </a:extLst>
          </p:cNvPr>
          <p:cNvSpPr/>
          <p:nvPr/>
        </p:nvSpPr>
        <p:spPr>
          <a:xfrm>
            <a:off x="10675088" y="489098"/>
            <a:ext cx="1031359" cy="5167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Darek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743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315678-D2F5-EFC6-72AF-2BE4D7FE6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All</a:t>
            </a:r>
            <a:r>
              <a:rPr lang="pl-PL" dirty="0"/>
              <a:t> </a:t>
            </a:r>
            <a:r>
              <a:rPr lang="pl-PL" dirty="0" err="1"/>
              <a:t>countries</a:t>
            </a:r>
            <a:r>
              <a:rPr lang="pl-PL" dirty="0"/>
              <a:t> </a:t>
            </a:r>
            <a:r>
              <a:rPr lang="pl-PL" dirty="0" err="1"/>
              <a:t>all</a:t>
            </a:r>
            <a:r>
              <a:rPr lang="pl-PL" dirty="0"/>
              <a:t> </a:t>
            </a:r>
            <a:r>
              <a:rPr lang="pl-PL" dirty="0" err="1"/>
              <a:t>Segments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9DA934-B349-E5D9-D005-EAAA823F3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………………………….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9CD120-9548-1DD3-B814-5822E0669D87}"/>
              </a:ext>
            </a:extLst>
          </p:cNvPr>
          <p:cNvSpPr/>
          <p:nvPr/>
        </p:nvSpPr>
        <p:spPr>
          <a:xfrm>
            <a:off x="10675088" y="489098"/>
            <a:ext cx="1031359" cy="5167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Darek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450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B8B4A8B-319E-B10E-4CF3-88E739C8D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16" y="702074"/>
            <a:ext cx="10759527" cy="5790801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7769E108-1C4F-F62A-12B4-05CD822F8AFA}"/>
              </a:ext>
            </a:extLst>
          </p:cNvPr>
          <p:cNvSpPr/>
          <p:nvPr/>
        </p:nvSpPr>
        <p:spPr>
          <a:xfrm>
            <a:off x="11235526" y="-140167"/>
            <a:ext cx="1031359" cy="5167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Darek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14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CAD5E1-4CA3-DD07-A16F-284C5AB92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Retention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9C34626-6B12-D384-B889-CECE56C1EBA6}"/>
              </a:ext>
            </a:extLst>
          </p:cNvPr>
          <p:cNvSpPr/>
          <p:nvPr/>
        </p:nvSpPr>
        <p:spPr>
          <a:xfrm>
            <a:off x="1000462" y="1690688"/>
            <a:ext cx="3646842" cy="1559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Retention</a:t>
            </a:r>
            <a:r>
              <a:rPr lang="pl-PL" dirty="0"/>
              <a:t> vs New</a:t>
            </a:r>
            <a:endParaRPr lang="en-US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1E0AC23-515C-4AA5-F53D-D3AAC69BF5A1}"/>
              </a:ext>
            </a:extLst>
          </p:cNvPr>
          <p:cNvSpPr/>
          <p:nvPr/>
        </p:nvSpPr>
        <p:spPr>
          <a:xfrm>
            <a:off x="6241229" y="1690687"/>
            <a:ext cx="3646842" cy="1559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Retention</a:t>
            </a:r>
            <a:r>
              <a:rPr lang="pl-PL" dirty="0"/>
              <a:t> </a:t>
            </a:r>
            <a:r>
              <a:rPr lang="pl-PL" dirty="0" err="1"/>
              <a:t>Pareto</a:t>
            </a:r>
            <a:endParaRPr lang="en-US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F0B5B69-2838-882F-6810-A5F4C9E94579}"/>
              </a:ext>
            </a:extLst>
          </p:cNvPr>
          <p:cNvSpPr/>
          <p:nvPr/>
        </p:nvSpPr>
        <p:spPr>
          <a:xfrm>
            <a:off x="1000462" y="4118441"/>
            <a:ext cx="3646842" cy="1559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Active/</a:t>
            </a:r>
            <a:r>
              <a:rPr lang="pl-PL" dirty="0" err="1"/>
              <a:t>Inactive</a:t>
            </a:r>
            <a:r>
              <a:rPr lang="pl-PL" dirty="0"/>
              <a:t> </a:t>
            </a:r>
            <a:r>
              <a:rPr lang="pl-PL" dirty="0" err="1"/>
              <a:t>customers</a:t>
            </a:r>
            <a:endParaRPr lang="en-US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18445A5-538D-E60C-E538-BDFE4152580B}"/>
              </a:ext>
            </a:extLst>
          </p:cNvPr>
          <p:cNvSpPr/>
          <p:nvPr/>
        </p:nvSpPr>
        <p:spPr>
          <a:xfrm>
            <a:off x="6241229" y="4118441"/>
            <a:ext cx="3646842" cy="1559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Discount </a:t>
            </a:r>
            <a:r>
              <a:rPr lang="pl-PL" dirty="0" err="1"/>
              <a:t>summary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A6FFE4B-A22A-1B94-81FE-4B6BEBF0E717}"/>
              </a:ext>
            </a:extLst>
          </p:cNvPr>
          <p:cNvSpPr/>
          <p:nvPr/>
        </p:nvSpPr>
        <p:spPr>
          <a:xfrm>
            <a:off x="10675088" y="489098"/>
            <a:ext cx="1031359" cy="5167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Mia/Ela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88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100852A-096B-7B3A-D479-17D2F6FC8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17" y="704833"/>
            <a:ext cx="10865224" cy="5133085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8701B6BE-4427-31A6-9A26-5F997CDCFF6B}"/>
              </a:ext>
            </a:extLst>
          </p:cNvPr>
          <p:cNvSpPr/>
          <p:nvPr/>
        </p:nvSpPr>
        <p:spPr>
          <a:xfrm>
            <a:off x="668767" y="5752846"/>
            <a:ext cx="10854466" cy="8006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/>
              <a:t>Comments</a:t>
            </a:r>
            <a:r>
              <a:rPr lang="pl-PL" dirty="0"/>
              <a:t>/Notes</a:t>
            </a:r>
            <a:endParaRPr lang="en-US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15B8BD94-67A0-F8BB-64B5-23F26788EDAC}"/>
              </a:ext>
            </a:extLst>
          </p:cNvPr>
          <p:cNvSpPr/>
          <p:nvPr/>
        </p:nvSpPr>
        <p:spPr>
          <a:xfrm>
            <a:off x="10675088" y="489098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Maciek (Finance)</a:t>
            </a:r>
            <a:endParaRPr lang="en-US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37688DD-A401-8DBA-8610-2EC71BA69E4A}"/>
              </a:ext>
            </a:extLst>
          </p:cNvPr>
          <p:cNvSpPr/>
          <p:nvPr/>
        </p:nvSpPr>
        <p:spPr>
          <a:xfrm>
            <a:off x="10675088" y="435935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Maciek (Finance)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13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DCC22F-6306-3548-F3A0-0B8F4C9EE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Demand - </a:t>
            </a:r>
            <a:r>
              <a:rPr lang="pl-PL" dirty="0" err="1"/>
              <a:t>Actions</a:t>
            </a:r>
            <a:endParaRPr lang="en-US" dirty="0"/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538EC6F5-8E66-8AB7-6846-66B7BE799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140011"/>
              </p:ext>
            </p:extLst>
          </p:nvPr>
        </p:nvGraphicFramePr>
        <p:xfrm>
          <a:off x="419549" y="1690688"/>
          <a:ext cx="11073805" cy="416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887">
                  <a:extLst>
                    <a:ext uri="{9D8B030D-6E8A-4147-A177-3AD203B41FA5}">
                      <a16:colId xmlns:a16="http://schemas.microsoft.com/office/drawing/2014/main" val="3855899126"/>
                    </a:ext>
                  </a:extLst>
                </a:gridCol>
                <a:gridCol w="1681426">
                  <a:extLst>
                    <a:ext uri="{9D8B030D-6E8A-4147-A177-3AD203B41FA5}">
                      <a16:colId xmlns:a16="http://schemas.microsoft.com/office/drawing/2014/main" val="327186513"/>
                    </a:ext>
                  </a:extLst>
                </a:gridCol>
                <a:gridCol w="2036123">
                  <a:extLst>
                    <a:ext uri="{9D8B030D-6E8A-4147-A177-3AD203B41FA5}">
                      <a16:colId xmlns:a16="http://schemas.microsoft.com/office/drawing/2014/main" val="2318185744"/>
                    </a:ext>
                  </a:extLst>
                </a:gridCol>
                <a:gridCol w="2036123">
                  <a:extLst>
                    <a:ext uri="{9D8B030D-6E8A-4147-A177-3AD203B41FA5}">
                      <a16:colId xmlns:a16="http://schemas.microsoft.com/office/drawing/2014/main" val="1026197616"/>
                    </a:ext>
                  </a:extLst>
                </a:gridCol>
                <a:gridCol w="2036123">
                  <a:extLst>
                    <a:ext uri="{9D8B030D-6E8A-4147-A177-3AD203B41FA5}">
                      <a16:colId xmlns:a16="http://schemas.microsoft.com/office/drawing/2014/main" val="3390249717"/>
                    </a:ext>
                  </a:extLst>
                </a:gridCol>
                <a:gridCol w="2036123">
                  <a:extLst>
                    <a:ext uri="{9D8B030D-6E8A-4147-A177-3AD203B41FA5}">
                      <a16:colId xmlns:a16="http://schemas.microsoft.com/office/drawing/2014/main" val="3464738546"/>
                    </a:ext>
                  </a:extLst>
                </a:gridCol>
              </a:tblGrid>
              <a:tr h="520538">
                <a:tc>
                  <a:txBody>
                    <a:bodyPr/>
                    <a:lstStyle/>
                    <a:p>
                      <a:r>
                        <a:rPr lang="pl-PL" dirty="0" err="1"/>
                        <a:t>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Issue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Who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When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Impact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306296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439597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982936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783210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816413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699537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641050"/>
                  </a:ext>
                </a:extLst>
              </a:tr>
              <a:tr h="52053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350704"/>
                  </a:ext>
                </a:extLst>
              </a:tr>
            </a:tbl>
          </a:graphicData>
        </a:graphic>
      </p:graphicFrame>
      <p:sp>
        <p:nvSpPr>
          <p:cNvPr id="3" name="Prostokąt 2">
            <a:extLst>
              <a:ext uri="{FF2B5EF4-FFF2-40B4-BE49-F238E27FC236}">
                <a16:creationId xmlns:a16="http://schemas.microsoft.com/office/drawing/2014/main" id="{7414C7A4-63A7-423C-157B-D90CC50EF008}"/>
              </a:ext>
            </a:extLst>
          </p:cNvPr>
          <p:cNvSpPr/>
          <p:nvPr/>
        </p:nvSpPr>
        <p:spPr>
          <a:xfrm>
            <a:off x="10675088" y="435935"/>
            <a:ext cx="1371600" cy="66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9318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3565</TotalTime>
  <Words>767</Words>
  <Application>Microsoft Macintosh PowerPoint</Application>
  <PresentationFormat>Panoramiczny</PresentationFormat>
  <Paragraphs>399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Motyw pakietu Office</vt:lpstr>
      <vt:lpstr>Demand Review</vt:lpstr>
      <vt:lpstr>Forecast Poland</vt:lpstr>
      <vt:lpstr>Forecast Poland - Segments</vt:lpstr>
      <vt:lpstr>Forecast Poland - Bulks</vt:lpstr>
      <vt:lpstr>All countries all Segments</vt:lpstr>
      <vt:lpstr>Prezentacja programu PowerPoint</vt:lpstr>
      <vt:lpstr>Retention</vt:lpstr>
      <vt:lpstr>Prezentacja programu PowerPoint</vt:lpstr>
      <vt:lpstr>Demand - Actions</vt:lpstr>
      <vt:lpstr>Demand risks and opportunities</vt:lpstr>
      <vt:lpstr>S&amp;OP Review</vt:lpstr>
      <vt:lpstr>OTIF/Stockouts/Customer delivery</vt:lpstr>
      <vt:lpstr>Supply</vt:lpstr>
      <vt:lpstr>Assets –– Missing Assets</vt:lpstr>
      <vt:lpstr>Assets -</vt:lpstr>
      <vt:lpstr>Production Capacity - utilization</vt:lpstr>
      <vt:lpstr>Logistics - utilization</vt:lpstr>
      <vt:lpstr>Subcontractors</vt:lpstr>
      <vt:lpstr>S&amp;OP - Actions</vt:lpstr>
      <vt:lpstr>Demand risks and opportunities</vt:lpstr>
      <vt:lpstr>KPI Dashboard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Demand Review</dc:title>
  <dc:creator>Pawel Birecki</dc:creator>
  <cp:lastModifiedBy>Pawel Birecki</cp:lastModifiedBy>
  <cp:revision>9</cp:revision>
  <dcterms:created xsi:type="dcterms:W3CDTF">2023-05-11T19:12:01Z</dcterms:created>
  <dcterms:modified xsi:type="dcterms:W3CDTF">2024-06-08T14:37:10Z</dcterms:modified>
</cp:coreProperties>
</file>